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87" r:id="rId4"/>
  </p:sldMasterIdLst>
  <p:notesMasterIdLst>
    <p:notesMasterId r:id="rId58"/>
  </p:notesMasterIdLst>
  <p:sldIdLst>
    <p:sldId id="256" r:id="rId5"/>
    <p:sldId id="398" r:id="rId6"/>
    <p:sldId id="270" r:id="rId7"/>
    <p:sldId id="257" r:id="rId8"/>
    <p:sldId id="326" r:id="rId9"/>
    <p:sldId id="402" r:id="rId10"/>
    <p:sldId id="401" r:id="rId11"/>
    <p:sldId id="397" r:id="rId12"/>
    <p:sldId id="337" r:id="rId13"/>
    <p:sldId id="332" r:id="rId14"/>
    <p:sldId id="333" r:id="rId15"/>
    <p:sldId id="329" r:id="rId16"/>
    <p:sldId id="330" r:id="rId17"/>
    <p:sldId id="334" r:id="rId18"/>
    <p:sldId id="339" r:id="rId19"/>
    <p:sldId id="340" r:id="rId20"/>
    <p:sldId id="259" r:id="rId21"/>
    <p:sldId id="341" r:id="rId22"/>
    <p:sldId id="267" r:id="rId23"/>
    <p:sldId id="364" r:id="rId24"/>
    <p:sldId id="342" r:id="rId25"/>
    <p:sldId id="346" r:id="rId26"/>
    <p:sldId id="347" r:id="rId27"/>
    <p:sldId id="400" r:id="rId28"/>
    <p:sldId id="377" r:id="rId29"/>
    <p:sldId id="378" r:id="rId30"/>
    <p:sldId id="282" r:id="rId31"/>
    <p:sldId id="296" r:id="rId32"/>
    <p:sldId id="375" r:id="rId33"/>
    <p:sldId id="376" r:id="rId34"/>
    <p:sldId id="277" r:id="rId35"/>
    <p:sldId id="373" r:id="rId36"/>
    <p:sldId id="374" r:id="rId37"/>
    <p:sldId id="271" r:id="rId38"/>
    <p:sldId id="274" r:id="rId39"/>
    <p:sldId id="284" r:id="rId40"/>
    <p:sldId id="286" r:id="rId41"/>
    <p:sldId id="379" r:id="rId42"/>
    <p:sldId id="278" r:id="rId43"/>
    <p:sldId id="380" r:id="rId44"/>
    <p:sldId id="381" r:id="rId45"/>
    <p:sldId id="382" r:id="rId46"/>
    <p:sldId id="384" r:id="rId47"/>
    <p:sldId id="383" r:id="rId48"/>
    <p:sldId id="281" r:id="rId49"/>
    <p:sldId id="367" r:id="rId50"/>
    <p:sldId id="366" r:id="rId51"/>
    <p:sldId id="365" r:id="rId52"/>
    <p:sldId id="363" r:id="rId53"/>
    <p:sldId id="287" r:id="rId54"/>
    <p:sldId id="357" r:id="rId55"/>
    <p:sldId id="359" r:id="rId56"/>
    <p:sldId id="360" r:id="rId57"/>
  </p:sldIdLst>
  <p:sldSz cx="13004800" cy="9753600"/>
  <p:notesSz cx="6858000" cy="9144000"/>
  <p:defaultTextStyle>
    <a:lvl1pPr algn="ctr" defTabSz="584200">
      <a:defRPr sz="3600">
        <a:solidFill>
          <a:srgbClr val="57554B"/>
        </a:solidFill>
        <a:latin typeface="Hoefler Text"/>
        <a:ea typeface="Hoefler Text"/>
        <a:cs typeface="Hoefler Text"/>
        <a:sym typeface="Hoefler Text"/>
      </a:defRPr>
    </a:lvl1pPr>
    <a:lvl2pPr indent="228600" algn="ctr" defTabSz="584200">
      <a:defRPr sz="3600">
        <a:solidFill>
          <a:srgbClr val="57554B"/>
        </a:solidFill>
        <a:latin typeface="Hoefler Text"/>
        <a:ea typeface="Hoefler Text"/>
        <a:cs typeface="Hoefler Text"/>
        <a:sym typeface="Hoefler Text"/>
      </a:defRPr>
    </a:lvl2pPr>
    <a:lvl3pPr indent="457200" algn="ctr" defTabSz="584200">
      <a:defRPr sz="3600">
        <a:solidFill>
          <a:srgbClr val="57554B"/>
        </a:solidFill>
        <a:latin typeface="Hoefler Text"/>
        <a:ea typeface="Hoefler Text"/>
        <a:cs typeface="Hoefler Text"/>
        <a:sym typeface="Hoefler Text"/>
      </a:defRPr>
    </a:lvl3pPr>
    <a:lvl4pPr indent="685800" algn="ctr" defTabSz="584200">
      <a:defRPr sz="3600">
        <a:solidFill>
          <a:srgbClr val="57554B"/>
        </a:solidFill>
        <a:latin typeface="Hoefler Text"/>
        <a:ea typeface="Hoefler Text"/>
        <a:cs typeface="Hoefler Text"/>
        <a:sym typeface="Hoefler Text"/>
      </a:defRPr>
    </a:lvl4pPr>
    <a:lvl5pPr indent="914400" algn="ctr" defTabSz="584200">
      <a:defRPr sz="3600">
        <a:solidFill>
          <a:srgbClr val="57554B"/>
        </a:solidFill>
        <a:latin typeface="Hoefler Text"/>
        <a:ea typeface="Hoefler Text"/>
        <a:cs typeface="Hoefler Text"/>
        <a:sym typeface="Hoefler Text"/>
      </a:defRPr>
    </a:lvl5pPr>
    <a:lvl6pPr indent="1143000" algn="ctr" defTabSz="584200">
      <a:defRPr sz="3600">
        <a:solidFill>
          <a:srgbClr val="57554B"/>
        </a:solidFill>
        <a:latin typeface="Hoefler Text"/>
        <a:ea typeface="Hoefler Text"/>
        <a:cs typeface="Hoefler Text"/>
        <a:sym typeface="Hoefler Text"/>
      </a:defRPr>
    </a:lvl6pPr>
    <a:lvl7pPr indent="1371600" algn="ctr" defTabSz="584200">
      <a:defRPr sz="3600">
        <a:solidFill>
          <a:srgbClr val="57554B"/>
        </a:solidFill>
        <a:latin typeface="Hoefler Text"/>
        <a:ea typeface="Hoefler Text"/>
        <a:cs typeface="Hoefler Text"/>
        <a:sym typeface="Hoefler Text"/>
      </a:defRPr>
    </a:lvl7pPr>
    <a:lvl8pPr indent="1600200" algn="ctr" defTabSz="584200">
      <a:defRPr sz="3600">
        <a:solidFill>
          <a:srgbClr val="57554B"/>
        </a:solidFill>
        <a:latin typeface="Hoefler Text"/>
        <a:ea typeface="Hoefler Text"/>
        <a:cs typeface="Hoefler Text"/>
        <a:sym typeface="Hoefler Text"/>
      </a:defRPr>
    </a:lvl8pPr>
    <a:lvl9pPr indent="1828800" algn="ctr" defTabSz="584200">
      <a:defRPr sz="3600">
        <a:solidFill>
          <a:srgbClr val="57554B"/>
        </a:solidFill>
        <a:latin typeface="Hoefler Text"/>
        <a:ea typeface="Hoefler Text"/>
        <a:cs typeface="Hoefler Text"/>
        <a:sym typeface="Hoefler Tex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oefler Text"/>
          <a:ea typeface="Hoefler Text"/>
          <a:cs typeface="Hoefler Text"/>
        </a:font>
        <a:srgbClr val="6C6A67"/>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wholeTbl>
    <a:band2H>
      <a:tcTxStyle/>
      <a:tcStyle>
        <a:tcBdr/>
        <a:fill>
          <a:solidFill>
            <a:srgbClr val="83714F">
              <a:alpha val="8000"/>
            </a:srgbClr>
          </a:solidFill>
        </a:fill>
      </a:tcStyle>
    </a:band2H>
    <a:firstCol>
      <a:tcTxStyle b="off" i="off">
        <a:font>
          <a:latin typeface="Hoefler Text"/>
          <a:ea typeface="Hoefler Text"/>
          <a:cs typeface="Hoefler Text"/>
        </a:font>
        <a:srgbClr val="FFFFFF"/>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tcStyle>
    </a:firstCol>
    <a:lastRow>
      <a:tcTxStyle b="off" i="off">
        <a:font>
          <a:latin typeface="Hoefler Text"/>
          <a:ea typeface="Hoefler Text"/>
          <a:cs typeface="Hoefler Text"/>
        </a:font>
        <a:srgbClr val="6C6A67"/>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508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lastRow>
    <a:firstRow>
      <a:tcTxStyle b="off" i="off">
        <a:font>
          <a:latin typeface="Hoefler Text"/>
          <a:ea typeface="Hoefler Text"/>
          <a:cs typeface="Hoefler Text"/>
        </a:font>
        <a:srgbClr val="FFFFFF"/>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tcStyle>
    </a:firstRow>
  </a:tblStyle>
  <a:tblStyle styleId="{C7B018BB-80A7-4F77-B60F-C8B233D01FF8}" styleName="">
    <a:tblBg/>
    <a:wholeTbl>
      <a:tcTxStyle b="off" i="off">
        <a:font>
          <a:latin typeface="Hoefler Text"/>
          <a:ea typeface="Hoefler Text"/>
          <a:cs typeface="Hoefler Text"/>
        </a:font>
        <a:srgbClr val="6C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a:tcStyle>
        <a:tcBdr/>
        <a:fill>
          <a:solidFill>
            <a:srgbClr val="DCDBCC">
              <a:alpha val="54000"/>
            </a:srgbClr>
          </a:solidFill>
        </a:fill>
      </a:tcStyle>
    </a:band2H>
    <a:firstCol>
      <a:tcTxStyle b="off" i="off">
        <a:font>
          <a:latin typeface="Hoefler Text"/>
          <a:ea typeface="Hoefler Text"/>
          <a:cs typeface="Hoefler Text"/>
        </a:font>
        <a:srgbClr val="F3F1DF"/>
      </a:tcTxStyle>
      <a:tcStyle>
        <a:tcBdr>
          <a:left>
            <a:ln w="12700" cap="flat">
              <a:noFill/>
              <a:miter lim="400000"/>
            </a:ln>
          </a:left>
          <a:right>
            <a:ln w="12700" cap="flat">
              <a:solidFill>
                <a:srgbClr val="B8B8B8"/>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tcStyle>
    </a:firstRow>
  </a:tblStyle>
  <a:tblStyle styleId="{EEE7283C-3CF3-47DC-8721-378D4A62B228}" styleName="">
    <a:tblBg/>
    <a:wholeTbl>
      <a:tcTxStyle b="off" i="off">
        <a:font>
          <a:latin typeface="Hoefler Text"/>
          <a:ea typeface="Hoefler Text"/>
          <a:cs typeface="Hoefler Text"/>
        </a:font>
        <a:srgbClr val="6C6A67"/>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B2B1A5">
                  <a:alpha val="80000"/>
                </a:srgbClr>
              </a:solidFill>
              <a:prstDash val="solid"/>
              <a:miter lim="400000"/>
            </a:ln>
          </a:top>
          <a:bottom>
            <a:ln w="12700" cap="flat">
              <a:solidFill>
                <a:srgbClr val="B2B1A5">
                  <a:alpha val="80000"/>
                </a:srgbClr>
              </a:solidFill>
              <a:prstDash val="solid"/>
              <a:miter lim="400000"/>
            </a:ln>
          </a:bottom>
          <a:insideH>
            <a:ln w="12700" cap="flat">
              <a:solidFill>
                <a:srgbClr val="B2B1A5">
                  <a:alpha val="80000"/>
                </a:srgbClr>
              </a:solidFill>
              <a:prstDash val="solid"/>
              <a:miter lim="400000"/>
            </a:ln>
          </a:insideH>
          <a:insideV>
            <a:ln w="12700" cap="flat">
              <a:solidFill>
                <a:srgbClr val="5D5D5D"/>
              </a:solidFill>
              <a:prstDash val="solid"/>
              <a:miter lim="400000"/>
            </a:ln>
          </a:insideV>
        </a:tcBdr>
        <a:fill>
          <a:noFill/>
        </a:fill>
      </a:tcStyle>
    </a:wholeTbl>
    <a:band2H>
      <a:tcTxStyle/>
      <a:tcStyle>
        <a:tcBdr/>
        <a:fill>
          <a:solidFill>
            <a:srgbClr val="DCDBCC">
              <a:alpha val="80000"/>
            </a:srgbClr>
          </a:solidFill>
        </a:fill>
      </a:tcStyle>
    </a:band2H>
    <a:firstCol>
      <a:tcTxStyle b="off" i="off">
        <a:font>
          <a:latin typeface="Hoefler Text"/>
          <a:ea typeface="Hoefler Text"/>
          <a:cs typeface="Hoefler Text"/>
        </a:font>
        <a:srgbClr val="FFFFFF"/>
      </a:tcTxStyle>
      <a:tcStyle>
        <a:tcBdr>
          <a:left>
            <a:ln w="12700" cap="flat">
              <a:noFill/>
              <a:miter lim="400000"/>
            </a:ln>
          </a:left>
          <a:right>
            <a:ln w="12700" cap="flat">
              <a:solidFill>
                <a:srgbClr val="5D5D5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B2B1A5">
                  <a:alpha val="80000"/>
                </a:srgbClr>
              </a:solidFill>
              <a:prstDash val="solid"/>
              <a:miter lim="400000"/>
            </a:ln>
          </a:insideV>
        </a:tcBdr>
      </a:tcStyle>
    </a:firstCol>
    <a:lastRow>
      <a:tcTxStyle b="off" i="off">
        <a:font>
          <a:latin typeface="Hoefler Text"/>
          <a:ea typeface="Hoefler Text"/>
          <a:cs typeface="Hoefler Text"/>
        </a:font>
        <a:srgbClr val="6C6A67"/>
      </a:tcTxStyle>
      <a:tcStyle>
        <a:tcBdr>
          <a:left>
            <a:ln w="12700" cap="flat">
              <a:noFill/>
              <a:miter lim="400000"/>
            </a:ln>
          </a:left>
          <a:right>
            <a:ln w="12700" cap="flat">
              <a:noFill/>
              <a:miter lim="400000"/>
            </a:ln>
          </a:right>
          <a:top>
            <a:ln w="25400" cap="flat">
              <a:solidFill>
                <a:srgbClr val="B2B1A5">
                  <a:alpha val="80000"/>
                </a:srgbClr>
              </a:solidFill>
              <a:prstDash val="solid"/>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tcStyle>
    </a:firstRow>
  </a:tblStyle>
  <a:tblStyle styleId="{CF821DB8-F4EB-4A41-A1BA-3FCAFE7338EE}" styleName="">
    <a:tblBg/>
    <a:wholeTbl>
      <a:tcTxStyle b="off" i="off">
        <a:font>
          <a:latin typeface="Hoefler Text"/>
          <a:ea typeface="Hoefler Text"/>
          <a:cs typeface="Hoefler Text"/>
        </a:font>
        <a:srgbClr val="6C6A67"/>
      </a:tcTxStyle>
      <a:tcStyle>
        <a:tcBdr>
          <a:left>
            <a:ln w="12700" cap="flat">
              <a:noFill/>
              <a:miter lim="400000"/>
            </a:ln>
          </a:left>
          <a:right>
            <a:ln w="12700" cap="flat">
              <a:noFill/>
              <a:miter lim="400000"/>
            </a:ln>
          </a:right>
          <a:top>
            <a:ln w="12700" cap="flat">
              <a:solidFill>
                <a:srgbClr val="AAA6A2"/>
              </a:solidFill>
              <a:custDash>
                <a:ds d="200000" sp="200000"/>
              </a:custDash>
              <a:miter lim="400000"/>
            </a:ln>
          </a:top>
          <a:bottom>
            <a:ln w="12700" cap="flat">
              <a:solidFill>
                <a:srgbClr val="AAA6A2"/>
              </a:solidFill>
              <a:custDash>
                <a:ds d="200000" sp="200000"/>
              </a:custDash>
              <a:miter lim="400000"/>
            </a:ln>
          </a:bottom>
          <a:insideH>
            <a:ln w="12700" cap="flat">
              <a:solidFill>
                <a:srgbClr val="AAA6A2"/>
              </a:solidFill>
              <a:custDash>
                <a:ds d="200000" sp="200000"/>
              </a:custDash>
              <a:miter lim="400000"/>
            </a:ln>
          </a:insideH>
          <a:insideV>
            <a:ln w="12700" cap="flat">
              <a:noFill/>
              <a:miter lim="400000"/>
            </a:ln>
          </a:insideV>
        </a:tcBdr>
        <a:fill>
          <a:noFill/>
        </a:fill>
      </a:tcStyle>
    </a:wholeTbl>
    <a:band2H>
      <a:tcTxStyle/>
      <a:tcStyle>
        <a:tcBdr/>
        <a:fill>
          <a:solidFill>
            <a:srgbClr val="DAE5E5">
              <a:alpha val="69000"/>
            </a:srgbClr>
          </a:solidFill>
        </a:fill>
      </a:tcStyle>
    </a:band2H>
    <a:firstCol>
      <a:tcTxStyle b="off" i="off">
        <a:font>
          <a:latin typeface="Hoefler Text"/>
          <a:ea typeface="Hoefler Text"/>
          <a:cs typeface="Hoefler Text"/>
        </a:font>
        <a:srgbClr val="6C6A67"/>
      </a:tcTxStyle>
      <a:tcStyle>
        <a:tcBdr>
          <a:left>
            <a:ln w="12700" cap="flat">
              <a:noFill/>
              <a:miter lim="400000"/>
            </a:ln>
          </a:left>
          <a:right>
            <a:ln w="12700" cap="flat">
              <a:solidFill>
                <a:srgbClr val="B8B8B8"/>
              </a:solidFill>
              <a:prstDash val="solid"/>
              <a:miter lim="400000"/>
            </a:ln>
          </a:right>
          <a:top>
            <a:ln w="12700" cap="flat">
              <a:solidFill>
                <a:srgbClr val="AAA6A2"/>
              </a:solidFill>
              <a:custDash>
                <a:ds d="200000" sp="200000"/>
              </a:custDash>
              <a:miter lim="400000"/>
            </a:ln>
          </a:top>
          <a:bottom>
            <a:ln w="12700" cap="flat">
              <a:solidFill>
                <a:srgbClr val="AAA6A2"/>
              </a:solidFill>
              <a:custDash>
                <a:ds d="200000" sp="200000"/>
              </a:custDash>
              <a:miter lim="400000"/>
            </a:ln>
          </a:bottom>
          <a:insideH>
            <a:ln w="12700" cap="flat">
              <a:solidFill>
                <a:srgbClr val="AAA6A2"/>
              </a:solidFill>
              <a:custDash>
                <a:ds d="200000" sp="200000"/>
              </a:custDash>
              <a:miter lim="400000"/>
            </a:ln>
          </a:insideH>
          <a:insideV>
            <a:ln w="12700" cap="flat">
              <a:noFill/>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tcStyle>
    </a:firstRow>
  </a:tblStyle>
  <a:tblStyle styleId="{33BA23B1-9221-436E-865A-0063620EA4FD}" styleName="">
    <a:tblBg/>
    <a:wholeTbl>
      <a:tcTxStyle b="off" i="off">
        <a:font>
          <a:latin typeface="Hoefler Text"/>
          <a:ea typeface="Hoefler Text"/>
          <a:cs typeface="Hoefler Text"/>
        </a:font>
        <a:srgbClr val="6C6A67"/>
      </a:tcTxStyle>
      <a:tcStyle>
        <a:tcBdr>
          <a:left>
            <a:ln w="25400" cap="flat">
              <a:solidFill>
                <a:srgbClr val="DCDBCC">
                  <a:alpha val="80000"/>
                </a:srgbClr>
              </a:solidFill>
              <a:custDash>
                <a:ds d="200000" sp="200000"/>
              </a:custDash>
              <a:miter lim="400000"/>
            </a:ln>
          </a:left>
          <a:right>
            <a:ln w="25400" cap="flat">
              <a:solidFill>
                <a:srgbClr val="DCDBCC">
                  <a:alpha val="80000"/>
                </a:srgbClr>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25400" cap="flat">
              <a:solidFill>
                <a:srgbClr val="DCDBCC">
                  <a:alpha val="80000"/>
                </a:srgbClr>
              </a:solidFill>
              <a:custDash>
                <a:ds d="200000" sp="200000"/>
              </a:custDash>
              <a:miter lim="400000"/>
            </a:ln>
          </a:insideV>
        </a:tcBdr>
        <a:fill>
          <a:noFill/>
        </a:fill>
      </a:tcStyle>
    </a:wholeTbl>
    <a:band2H>
      <a:tcTxStyle/>
      <a:tcStyle>
        <a:tcBdr/>
        <a:fill>
          <a:solidFill>
            <a:srgbClr val="DEDEDF">
              <a:alpha val="76000"/>
            </a:srgbClr>
          </a:solidFill>
        </a:fill>
      </a:tcStyle>
    </a:band2H>
    <a:firstCol>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B2B1A5">
                  <a:alpha val="80000"/>
                </a:srgbClr>
              </a:solidFill>
              <a:prstDash val="solid"/>
              <a:miter lim="400000"/>
            </a:ln>
          </a:insideV>
        </a:tcBdr>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tcStyle>
    </a:firstRow>
  </a:tblStyle>
  <a:tblStyle styleId="{2708684C-4D16-4618-839F-0558EEFCDFE6}" styleName="">
    <a:tblBg/>
    <a:wholeTbl>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25400" cap="flat">
              <a:solidFill>
                <a:srgbClr val="6C6A67">
                  <a:alpha val="70000"/>
                </a:srgbClr>
              </a:solidFill>
              <a:custDash>
                <a:ds d="200000" sp="200000"/>
              </a:custDash>
              <a:miter lim="400000"/>
            </a:ln>
          </a:top>
          <a:bottom>
            <a:ln w="25400" cap="flat">
              <a:solidFill>
                <a:srgbClr val="6C6A67">
                  <a:alpha val="70000"/>
                </a:srgbClr>
              </a:solidFill>
              <a:custDash>
                <a:ds d="200000" sp="200000"/>
              </a:custDash>
              <a:miter lim="400000"/>
            </a:ln>
          </a:bottom>
          <a:insideH>
            <a:ln w="25400" cap="flat">
              <a:solidFill>
                <a:srgbClr val="6C6A67">
                  <a:alpha val="70000"/>
                </a:srgbClr>
              </a:solidFill>
              <a:custDash>
                <a:ds d="200000" sp="200000"/>
              </a:custDash>
              <a:miter lim="400000"/>
            </a:ln>
          </a:insideH>
          <a:insideV>
            <a:ln w="25400" cap="flat">
              <a:solidFill>
                <a:srgbClr val="6C6A67">
                  <a:alpha val="70000"/>
                </a:srgbClr>
              </a:solidFill>
              <a:custDash>
                <a:ds d="200000" sp="200000"/>
              </a:custDash>
              <a:miter lim="400000"/>
            </a:ln>
          </a:insideV>
        </a:tcBdr>
        <a:fill>
          <a:noFill/>
        </a:fill>
      </a:tcStyle>
    </a:wholeTbl>
    <a:band2H>
      <a:tcTxStyle/>
      <a:tcStyle>
        <a:tcBdr/>
        <a:fill>
          <a:solidFill>
            <a:srgbClr val="DCDBCC">
              <a:alpha val="80000"/>
            </a:srgbClr>
          </a:solidFill>
        </a:fill>
      </a:tcStyle>
    </a:band2H>
    <a:firstCol>
      <a:tcTxStyle b="off" i="off">
        <a:font>
          <a:latin typeface="Hoefler Text"/>
          <a:ea typeface="Hoefler Text"/>
          <a:cs typeface="Hoefler Text"/>
        </a:font>
        <a:srgbClr val="6C6A67"/>
      </a:tcTxStyle>
      <a:tcStyle>
        <a:tcBdr>
          <a:left>
            <a:ln w="12700" cap="flat">
              <a:noFill/>
              <a:miter lim="400000"/>
            </a:ln>
          </a:left>
          <a:right>
            <a:ln w="25400" cap="flat">
              <a:solidFill>
                <a:srgbClr val="6C6A67">
                  <a:alpha val="70000"/>
                </a:srgbClr>
              </a:solidFill>
              <a:prstDash val="solid"/>
              <a:miter lim="400000"/>
            </a:ln>
          </a:right>
          <a:top>
            <a:ln w="25400" cap="flat">
              <a:solidFill>
                <a:srgbClr val="6C6A67">
                  <a:alpha val="70000"/>
                </a:srgbClr>
              </a:solidFill>
              <a:custDash>
                <a:ds d="200000" sp="200000"/>
              </a:custDash>
              <a:miter lim="400000"/>
            </a:ln>
          </a:top>
          <a:bottom>
            <a:ln w="25400" cap="flat">
              <a:solidFill>
                <a:srgbClr val="6C6A67">
                  <a:alpha val="70000"/>
                </a:srgbClr>
              </a:solidFill>
              <a:custDash>
                <a:ds d="200000" sp="200000"/>
              </a:custDash>
              <a:miter lim="400000"/>
            </a:ln>
          </a:bottom>
          <a:insideH>
            <a:ln w="25400" cap="flat">
              <a:solidFill>
                <a:srgbClr val="6C6A67">
                  <a:alpha val="70000"/>
                </a:srgbClr>
              </a:solidFill>
              <a:custDash>
                <a:ds d="200000" sp="200000"/>
              </a:custDash>
              <a:miter lim="400000"/>
            </a:ln>
          </a:insideH>
          <a:insideV>
            <a:ln w="25400" cap="flat">
              <a:solidFill>
                <a:srgbClr val="6C6A67">
                  <a:alpha val="7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25400" cap="flat">
              <a:solidFill>
                <a:srgbClr val="6C6A67">
                  <a:alpha val="70000"/>
                </a:srgbClr>
              </a:solidFill>
              <a:prstDash val="solid"/>
              <a:miter lim="400000"/>
            </a:ln>
          </a:top>
          <a:bottom>
            <a:ln w="12700" cap="flat">
              <a:noFill/>
              <a:miter lim="400000"/>
            </a:ln>
          </a:bottom>
          <a:insideH>
            <a:ln w="25400" cap="flat">
              <a:solidFill>
                <a:srgbClr val="6C6A67">
                  <a:alpha val="70000"/>
                </a:srgbClr>
              </a:solidFill>
              <a:prstDash val="solid"/>
              <a:miter lim="400000"/>
            </a:ln>
          </a:insideH>
          <a:insideV>
            <a:ln w="25400" cap="flat">
              <a:solidFill>
                <a:srgbClr val="6C6A67">
                  <a:alpha val="70000"/>
                </a:srgbClr>
              </a:solidFill>
              <a:custDash>
                <a:ds d="200000" sp="200000"/>
              </a:custDash>
              <a:miter lim="400000"/>
            </a:ln>
          </a:insideV>
        </a:tcBdr>
        <a:fill>
          <a:noFill/>
        </a:fill>
      </a:tcStyle>
    </a:lastRow>
    <a:firstRow>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12700" cap="flat">
              <a:noFill/>
              <a:miter lim="400000"/>
            </a:ln>
          </a:top>
          <a:bottom>
            <a:ln w="25400" cap="flat">
              <a:solidFill>
                <a:srgbClr val="6C6A67">
                  <a:alpha val="70000"/>
                </a:srgbClr>
              </a:solidFill>
              <a:prstDash val="solid"/>
              <a:miter lim="400000"/>
            </a:ln>
          </a:bottom>
          <a:insideH>
            <a:ln w="25400" cap="flat">
              <a:solidFill>
                <a:srgbClr val="6C6A67">
                  <a:alpha val="70000"/>
                </a:srgbClr>
              </a:solidFill>
              <a:prstDash val="solid"/>
              <a:miter lim="400000"/>
            </a:ln>
          </a:insideH>
          <a:insideV>
            <a:ln w="25400" cap="flat">
              <a:solidFill>
                <a:srgbClr val="6C6A67">
                  <a:alpha val="70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31518" autoAdjust="0"/>
  </p:normalViewPr>
  <p:slideViewPr>
    <p:cSldViewPr snapToGrid="0">
      <p:cViewPr>
        <p:scale>
          <a:sx n="39" d="100"/>
          <a:sy n="39" d="100"/>
        </p:scale>
        <p:origin x="1818" y="30"/>
      </p:cViewPr>
      <p:guideLst>
        <p:guide orient="horz" pos="3072"/>
        <p:guide pos="4096"/>
      </p:guideLst>
    </p:cSldViewPr>
  </p:slideViewPr>
  <p:notesTextViewPr>
    <p:cViewPr>
      <p:scale>
        <a:sx n="1" d="1"/>
        <a:sy n="1" d="1"/>
      </p:scale>
      <p:origin x="0" y="0"/>
    </p:cViewPr>
  </p:notesTextViewPr>
  <p:sorterViewPr>
    <p:cViewPr varScale="1">
      <p:scale>
        <a:sx n="1" d="1"/>
        <a:sy n="1" d="1"/>
      </p:scale>
      <p:origin x="0" y="-28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5" name="Shape 45"/>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644981447"/>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4479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Planner: Preceptors serve as planners in a number of capacities.  On a day-to-day basis, they are responsible for planning the experiences and learning activities of the intern.  In addition, they play an integral role in the planning and modification of the curriculum and supervised practice experience in conjunction with the DI director and the internship faculty.</a:t>
            </a:r>
            <a:endParaRPr lang="en-US" altLang="en-US" b="1" i="1" dirty="0"/>
          </a:p>
          <a:p>
            <a:pPr eaLnBrk="1" hangingPunct="1"/>
            <a:r>
              <a:rPr lang="en-US" altLang="en-US" b="1" i="1" dirty="0"/>
              <a:t>Role model</a:t>
            </a:r>
            <a:r>
              <a:rPr lang="en-US" altLang="en-US" dirty="0"/>
              <a:t> – By exemplifying professional behaviors and the principles outlined in the Code of Ethics, preceptors teach by example.</a:t>
            </a:r>
            <a:endParaRPr lang="en-US" altLang="en-US" b="1" i="1" dirty="0"/>
          </a:p>
          <a:p>
            <a:pPr eaLnBrk="1" hangingPunct="1"/>
            <a:r>
              <a:rPr lang="en-US" altLang="en-US" b="1" i="1" dirty="0"/>
              <a:t>Information provider</a:t>
            </a:r>
            <a:r>
              <a:rPr lang="en-US" altLang="en-US" dirty="0"/>
              <a:t> – By sharing relevant information in their area of expertise and staying current with recent developments and research, preceptors serve as information providers and assist interns with gathering the necessary information for competency development.</a:t>
            </a:r>
            <a:endParaRPr lang="en-US" altLang="en-US" b="1" i="1" dirty="0"/>
          </a:p>
          <a:p>
            <a:pPr eaLnBrk="1" hangingPunct="1"/>
            <a:r>
              <a:rPr lang="en-US" altLang="en-US" b="1" i="1" dirty="0"/>
              <a:t>Facilitator of learning</a:t>
            </a:r>
            <a:r>
              <a:rPr lang="en-US" altLang="en-US" dirty="0"/>
              <a:t> – Preceptors function as facilitators of learning by coupling experiences and tools with guided questioning and feedback.  In this manner, interns are able to develop critical thinking and problem solving skills.</a:t>
            </a:r>
            <a:endParaRPr lang="en-US" altLang="en-US" b="1" i="1" dirty="0"/>
          </a:p>
          <a:p>
            <a:pPr eaLnBrk="1" hangingPunct="1"/>
            <a:r>
              <a:rPr lang="en-US" altLang="en-US" b="1" i="1" dirty="0"/>
              <a:t>Resource developer</a:t>
            </a:r>
            <a:r>
              <a:rPr lang="en-US" altLang="en-US" dirty="0"/>
              <a:t> – By guiding interns to the appropriate materials (current research, protocols, practice guidelines, manuals, etc.) and other professionals that will assist interns in their practice and professional development, preceptors serve as resource developers.</a:t>
            </a:r>
            <a:endParaRPr lang="en-US" altLang="en-US" b="1" i="1" dirty="0"/>
          </a:p>
          <a:p>
            <a:pPr eaLnBrk="1" hangingPunct="1"/>
            <a:r>
              <a:rPr lang="en-US" altLang="en-US" b="1" i="1" dirty="0"/>
              <a:t>Assessors of learning</a:t>
            </a:r>
            <a:r>
              <a:rPr lang="en-US" altLang="en-US" dirty="0"/>
              <a:t> – Preceptors serve as front-line evaluators of interns’ learning and competence as they progress through the supervised practice rotation.</a:t>
            </a:r>
          </a:p>
          <a:p>
            <a:pPr eaLnBrk="1" hangingPunct="1"/>
            <a:endParaRPr lang="en-US" altLang="en-US" dirty="0"/>
          </a:p>
        </p:txBody>
      </p:sp>
    </p:spTree>
    <p:extLst>
      <p:ext uri="{BB962C8B-B14F-4D97-AF65-F5344CB8AC3E}">
        <p14:creationId xmlns:p14="http://schemas.microsoft.com/office/powerpoint/2010/main" val="2094681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25000"/>
              </a:lnSpc>
              <a:spcBef>
                <a:spcPts val="0"/>
              </a:spcBef>
              <a:spcAft>
                <a:spcPts val="0"/>
              </a:spcAft>
              <a:buClrTx/>
              <a:buSzTx/>
              <a:buFontTx/>
              <a:buNone/>
              <a:tabLst/>
              <a:defRPr/>
            </a:pPr>
            <a:r>
              <a:rPr lang="en-US" altLang="en-US" dirty="0"/>
              <a:t>Reflection/Discussion: What suggestions do you have for a new preceptor who feels overwhelmed at the thought of trying to fulfill all of the preceptor roles?</a:t>
            </a:r>
          </a:p>
          <a:p>
            <a:endParaRPr lang="en-US" dirty="0"/>
          </a:p>
        </p:txBody>
      </p:sp>
    </p:spTree>
    <p:extLst>
      <p:ext uri="{BB962C8B-B14F-4D97-AF65-F5344CB8AC3E}">
        <p14:creationId xmlns:p14="http://schemas.microsoft.com/office/powerpoint/2010/main" val="571109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Enhanced productivity and project completion – Often certain projects are placed on hold due to lack of resources and time.  Such projects, where appropriate, can be delegated to interns.  Through such projects interns learn and develop competency while making real-life contributions to the supervised practice site.</a:t>
            </a:r>
          </a:p>
          <a:p>
            <a:pPr eaLnBrk="1" hangingPunct="1"/>
            <a:r>
              <a:rPr lang="en-US" altLang="en-US"/>
              <a:t>Improved employee morale and performance – Team members who are given a role in teaching interns often feel a greater sense of importance and contribution to the team.  </a:t>
            </a:r>
          </a:p>
          <a:p>
            <a:pPr eaLnBrk="1" hangingPunct="1"/>
            <a:r>
              <a:rPr lang="en-US" altLang="en-US"/>
              <a:t>Alternative perspectives through fresh eyes – Interns may bring new perspectives to a facility.  Often through an intern’s questions and a preceptor’s expertise, best practices are identified.</a:t>
            </a:r>
          </a:p>
          <a:p>
            <a:pPr eaLnBrk="1" hangingPunct="1"/>
            <a:r>
              <a:rPr lang="en-US" altLang="en-US"/>
              <a:t>Challenge and variety – Interns can provide variety in the day-to-day routine and challenge the staff and preceptor through their questions and learning process.  Learning can be rewarding at all ages and all levels of experience.</a:t>
            </a:r>
          </a:p>
          <a:p>
            <a:pPr eaLnBrk="1" hangingPunct="1"/>
            <a:r>
              <a:rPr lang="en-US" altLang="en-US"/>
              <a:t>Professional development opportunities – The Dietetics Preceptor Training Course and other activities that support effective precepting can contribute to the preceptor’s portfolio and professional development.</a:t>
            </a:r>
          </a:p>
          <a:p>
            <a:pPr eaLnBrk="1" hangingPunct="1"/>
            <a:endParaRPr lang="en-US" altLang="en-US"/>
          </a:p>
        </p:txBody>
      </p:sp>
    </p:spTree>
    <p:extLst>
      <p:ext uri="{BB962C8B-B14F-4D97-AF65-F5344CB8AC3E}">
        <p14:creationId xmlns:p14="http://schemas.microsoft.com/office/powerpoint/2010/main" val="1391024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altLang="en-US"/>
              <a:t>Reflection/Discussion: What the student observes and learns from you and other professionals solidifies and internalizes the concept of professionalism. What will you do to reinforce your student’s ability to practice professionally and ethically?</a:t>
            </a:r>
          </a:p>
          <a:p>
            <a:pPr defTabSz="930275" eaLnBrk="1" hangingPunct="1">
              <a:spcBef>
                <a:spcPct val="0"/>
              </a:spcBef>
            </a:pPr>
            <a:endParaRPr lang="en-US" alt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C32D459-18B1-45FF-9831-FFA9A4B03CE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31641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altLang="en-US"/>
              <a:t>Reflection/Discussion: What the student observes and learns from you and other professionals solidifies and internalizes the concept of professionalism. What will you do to reinforce your student’s ability to practice professionally and ethically?</a:t>
            </a:r>
          </a:p>
          <a:p>
            <a:pPr defTabSz="930275" eaLnBrk="1" hangingPunct="1">
              <a:spcBef>
                <a:spcPct val="0"/>
              </a:spcBef>
            </a:pPr>
            <a:endParaRPr lang="en-US"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033480D-006A-4E7C-B46E-B2E70E372CB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12903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83C237-6123-47D5-ACCE-65269DAA4D8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11771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endParaRPr lang="en-US" alt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8A9EAF-E9D5-4F11-969B-ED46565ED83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44231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altLang="en-US"/>
              <a:t>Reflection/Discussion: What suggestions do you have for a new preceptor who feels overwhelmed at the thought of trying to fulfill all of the preceptor roles?</a:t>
            </a:r>
          </a:p>
          <a:p>
            <a:pPr defTabSz="930275" eaLnBrk="1" hangingPunct="1">
              <a:spcBef>
                <a:spcPct val="0"/>
              </a:spcBef>
            </a:pPr>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2B4FCB8-C4FE-4FFF-99BB-6F30F9A92C8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73857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altLang="en-US"/>
              <a:t>Reflection/Discussion: What suggestions do you have for a new preceptor who feels overwhelmed at the thought of trying to fulfill all of the preceptor roles?</a:t>
            </a:r>
          </a:p>
          <a:p>
            <a:pPr defTabSz="930275" eaLnBrk="1" hangingPunct="1">
              <a:spcBef>
                <a:spcPct val="0"/>
              </a:spcBef>
            </a:pPr>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109861B-56F9-4F30-8473-F06DF13278F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92494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written evaluation forms should not provide the student with any surprises!</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800E4FA-B718-440D-B0C2-70AAD0DC6A2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18361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6640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92869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5"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BC9F750-A1DF-4443-A923-4CAF89DA0A2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31794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We thank the sites who have completed their affiliation agreements. We let the sites know if we were missing agreements from their facility.  If an agreement was missing, we attached it in an email for your convenience.  If you need a blank copy, it can be found on our website.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3FC789A-A063-451F-A731-C96FC2D1449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54522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The core clinical, food service management, and community rotations are designed to provide interns with in-depth experiences in a diverse array of dietetics environments including long-term care facilities, dialysis centers, school food service organizations, university food service organizations, and community outreach organizations.  The medical nutrition therapy rotation is designed to provide interns with an in-depth experience and focus within clinical nutrition. Extended supervised practice in sites such as long-term</a:t>
            </a:r>
            <a:r>
              <a:rPr lang="en-US" altLang="en-US" baseline="0" dirty="0"/>
              <a:t> care facilities and hospitals</a:t>
            </a:r>
            <a:r>
              <a:rPr lang="en-US" altLang="en-US" dirty="0"/>
              <a:t> will prepare students for entry level practice. </a:t>
            </a:r>
          </a:p>
        </p:txBody>
      </p:sp>
    </p:spTree>
    <p:extLst>
      <p:ext uri="{BB962C8B-B14F-4D97-AF65-F5344CB8AC3E}">
        <p14:creationId xmlns:p14="http://schemas.microsoft.com/office/powerpoint/2010/main" val="3384877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3935498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Didactic education and traditional exams, while excellent methods for developing and assessing foundation knowledge, cannot replace supervised practice. Essentially, interns will be learning what you, the preceptor and professional, do on a daily basis as part of your job. It is not expected that interns will be able to perform your job with the same level of skill as you, a seasoned professional. </a:t>
            </a:r>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222749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0483"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739DB0-AEFB-4EBD-87BF-D007F397ECC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946937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role of the DI Team is multifaceted. Your feedback is very important to us!</a:t>
            </a:r>
            <a:r>
              <a:rPr lang="en-US" baseline="0" dirty="0"/>
              <a:t> Preceptors are an integral part to our program development.</a:t>
            </a:r>
            <a:endParaRPr lang="en-US" dirty="0"/>
          </a:p>
        </p:txBody>
      </p:sp>
    </p:spTree>
    <p:extLst>
      <p:ext uri="{BB962C8B-B14F-4D97-AF65-F5344CB8AC3E}">
        <p14:creationId xmlns:p14="http://schemas.microsoft.com/office/powerpoint/2010/main" val="1648508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We emphasize that the interns need to be respectful of </a:t>
            </a:r>
            <a:r>
              <a:rPr lang="en-US" altLang="en-US" dirty="0">
                <a:solidFill>
                  <a:srgbClr val="C00000"/>
                </a:solidFill>
              </a:rPr>
              <a:t>the</a:t>
            </a:r>
            <a:r>
              <a:rPr lang="en-US" altLang="en-US" b="1" i="1" dirty="0">
                <a:solidFill>
                  <a:srgbClr val="C00000"/>
                </a:solidFill>
              </a:rPr>
              <a:t> preceptor’s full-time commitment and priority to providing patient/client care and/or high-quality food and nutrition services in addition to precepting</a:t>
            </a:r>
            <a:r>
              <a:rPr lang="en-US" altLang="en-US" dirty="0">
                <a:solidFill>
                  <a:srgbClr val="C00000"/>
                </a:solidFill>
              </a:rPr>
              <a:t>. </a:t>
            </a:r>
          </a:p>
        </p:txBody>
      </p:sp>
    </p:spTree>
    <p:extLst>
      <p:ext uri="{BB962C8B-B14F-4D97-AF65-F5344CB8AC3E}">
        <p14:creationId xmlns:p14="http://schemas.microsoft.com/office/powerpoint/2010/main" val="1212328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88996" y="1"/>
            <a:ext cx="5373511" cy="97536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474203" y="1300482"/>
            <a:ext cx="9880358" cy="4961089"/>
          </a:xfrm>
        </p:spPr>
        <p:txBody>
          <a:bodyPr anchor="b">
            <a:normAutofit/>
          </a:bodyPr>
          <a:lstStyle>
            <a:lvl1pPr algn="r">
              <a:defRPr sz="7680">
                <a:effectLst/>
              </a:defRPr>
            </a:lvl1pPr>
          </a:lstStyle>
          <a:p>
            <a:r>
              <a:rPr lang="en-US"/>
              <a:t>Click to edit Master title style</a:t>
            </a:r>
            <a:endParaRPr lang="en-US" dirty="0"/>
          </a:p>
        </p:txBody>
      </p:sp>
      <p:sp>
        <p:nvSpPr>
          <p:cNvPr id="3" name="Subtitle 2"/>
          <p:cNvSpPr>
            <a:spLocks noGrp="1"/>
          </p:cNvSpPr>
          <p:nvPr>
            <p:ph type="subTitle" idx="1"/>
          </p:nvPr>
        </p:nvSpPr>
        <p:spPr>
          <a:xfrm>
            <a:off x="4158917" y="6261570"/>
            <a:ext cx="8195645" cy="1940666"/>
          </a:xfrm>
        </p:spPr>
        <p:txBody>
          <a:bodyPr anchor="t">
            <a:normAutofit/>
          </a:bodyPr>
          <a:lstStyle>
            <a:lvl1pPr marL="0" indent="0" algn="r">
              <a:buNone/>
              <a:defRPr sz="2560">
                <a:solidFill>
                  <a:schemeClr val="tx1"/>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10418878" y="8700212"/>
            <a:ext cx="1219517" cy="519289"/>
          </a:xfrm>
        </p:spPr>
        <p:txBody>
          <a:bodyPr/>
          <a:lstStyle/>
          <a:p>
            <a:fld id="{5586B75A-687E-405C-8A0B-8D00578BA2C3}" type="datetimeFigureOut">
              <a:rPr lang="en-US" smtClean="0"/>
              <a:pPr/>
              <a:t>9/20/2022</a:t>
            </a:fld>
            <a:endParaRPr lang="en-US" dirty="0"/>
          </a:p>
        </p:txBody>
      </p:sp>
      <p:sp>
        <p:nvSpPr>
          <p:cNvPr id="5" name="Footer Placeholder 4"/>
          <p:cNvSpPr>
            <a:spLocks noGrp="1"/>
          </p:cNvSpPr>
          <p:nvPr>
            <p:ph type="ftr" sz="quarter" idx="11"/>
          </p:nvPr>
        </p:nvSpPr>
        <p:spPr>
          <a:xfrm>
            <a:off x="5153754" y="8700212"/>
            <a:ext cx="5133423" cy="519289"/>
          </a:xfrm>
        </p:spPr>
        <p:txBody>
          <a:bodyPr/>
          <a:lstStyle/>
          <a:p>
            <a:endParaRPr lang="en-US" dirty="0"/>
          </a:p>
        </p:txBody>
      </p:sp>
      <p:sp>
        <p:nvSpPr>
          <p:cNvPr id="6" name="Slide Number Placeholder 5"/>
          <p:cNvSpPr>
            <a:spLocks noGrp="1"/>
          </p:cNvSpPr>
          <p:nvPr>
            <p:ph type="sldNum" sz="quarter" idx="12"/>
          </p:nvPr>
        </p:nvSpPr>
        <p:spPr>
          <a:xfrm>
            <a:off x="11769344" y="8700212"/>
            <a:ext cx="585216" cy="519289"/>
          </a:xfrm>
        </p:spPr>
        <p:txBody>
          <a:bodyPr/>
          <a:lstStyle/>
          <a:p>
            <a:fld id="{4FAB73BC-B049-4115-A692-8D63A059BFB8}" type="slidenum">
              <a:rPr lang="en-US" smtClean="0"/>
              <a:pPr/>
              <a:t>‹#›</a:t>
            </a:fld>
            <a:endParaRPr lang="en-US" dirty="0"/>
          </a:p>
        </p:txBody>
      </p:sp>
      <p:sp>
        <p:nvSpPr>
          <p:cNvPr id="23" name="Freeform 12"/>
          <p:cNvSpPr/>
          <p:nvPr/>
        </p:nvSpPr>
        <p:spPr bwMode="auto">
          <a:xfrm>
            <a:off x="288996" y="5364480"/>
            <a:ext cx="514773" cy="128694"/>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796997" y="5499948"/>
            <a:ext cx="88054" cy="115147"/>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4751518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83678" y="6731186"/>
            <a:ext cx="10689409" cy="806027"/>
          </a:xfrm>
        </p:spPr>
        <p:txBody>
          <a:bodyPr anchor="b">
            <a:normAutofit/>
          </a:bodyPr>
          <a:lstStyle>
            <a:lvl1pPr algn="ctr">
              <a:defRPr sz="3413"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45743" y="1325670"/>
            <a:ext cx="8776626" cy="450129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n-US"/>
              <a:t>Click icon to add picture</a:t>
            </a:r>
            <a:endParaRPr lang="en-US" dirty="0"/>
          </a:p>
        </p:txBody>
      </p:sp>
      <p:sp>
        <p:nvSpPr>
          <p:cNvPr id="4" name="Text Placeholder 3"/>
          <p:cNvSpPr>
            <a:spLocks noGrp="1"/>
          </p:cNvSpPr>
          <p:nvPr>
            <p:ph type="body" sz="half" idx="2"/>
          </p:nvPr>
        </p:nvSpPr>
        <p:spPr>
          <a:xfrm>
            <a:off x="1583678" y="7537213"/>
            <a:ext cx="10689409" cy="702168"/>
          </a:xfrm>
        </p:spPr>
        <p:txBody>
          <a:bodyPr>
            <a:normAutofit/>
          </a:bodyPr>
          <a:lstStyle>
            <a:lvl1pPr marL="0" indent="0" algn="ctr">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9/20/2022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5189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83680" y="975360"/>
            <a:ext cx="10689409" cy="4334933"/>
          </a:xfrm>
        </p:spPr>
        <p:txBody>
          <a:bodyPr anchor="ctr">
            <a:normAutofit/>
          </a:bodyPr>
          <a:lstStyle>
            <a:lvl1pPr algn="ctr">
              <a:defRPr sz="4551" b="0" cap="none"/>
            </a:lvl1pPr>
          </a:lstStyle>
          <a:p>
            <a:r>
              <a:rPr lang="en-US"/>
              <a:t>Click to edit Master title style</a:t>
            </a:r>
            <a:endParaRPr lang="en-US" dirty="0"/>
          </a:p>
        </p:txBody>
      </p:sp>
      <p:sp>
        <p:nvSpPr>
          <p:cNvPr id="3" name="Text Placeholder 2"/>
          <p:cNvSpPr>
            <a:spLocks noGrp="1"/>
          </p:cNvSpPr>
          <p:nvPr>
            <p:ph type="body" idx="1"/>
          </p:nvPr>
        </p:nvSpPr>
        <p:spPr>
          <a:xfrm>
            <a:off x="1583679" y="6177280"/>
            <a:ext cx="10689411" cy="2059093"/>
          </a:xfrm>
        </p:spPr>
        <p:txBody>
          <a:bodyPr anchor="ctr">
            <a:normAutofit/>
          </a:bodyPr>
          <a:lstStyle>
            <a:lvl1pPr marL="0" indent="0" algn="ctr">
              <a:buNone/>
              <a:defRPr sz="2844">
                <a:solidFill>
                  <a:schemeClr val="tx1"/>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43963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378733" y="1227411"/>
            <a:ext cx="650409" cy="831681"/>
          </a:xfrm>
          <a:prstGeom prst="rect">
            <a:avLst/>
          </a:prstGeom>
        </p:spPr>
        <p:txBody>
          <a:bodyPr vert="horz" lIns="130048" tIns="65024" rIns="130048" bIns="6502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1378" dirty="0">
                <a:solidFill>
                  <a:schemeClr val="tx1"/>
                </a:solidFill>
                <a:effectLst/>
              </a:rPr>
              <a:t>“</a:t>
            </a:r>
          </a:p>
        </p:txBody>
      </p:sp>
      <p:sp>
        <p:nvSpPr>
          <p:cNvPr id="15" name="TextBox 14"/>
          <p:cNvSpPr txBox="1"/>
          <p:nvPr/>
        </p:nvSpPr>
        <p:spPr>
          <a:xfrm>
            <a:off x="11622681" y="4009812"/>
            <a:ext cx="650409" cy="831681"/>
          </a:xfrm>
          <a:prstGeom prst="rect">
            <a:avLst/>
          </a:prstGeom>
        </p:spPr>
        <p:txBody>
          <a:bodyPr vert="horz" lIns="130048" tIns="65024" rIns="130048" bIns="6502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1378" dirty="0">
                <a:solidFill>
                  <a:schemeClr val="tx1"/>
                </a:solidFill>
                <a:effectLst/>
              </a:rPr>
              <a:t>”</a:t>
            </a:r>
          </a:p>
        </p:txBody>
      </p:sp>
      <p:sp>
        <p:nvSpPr>
          <p:cNvPr id="2" name="Title 1"/>
          <p:cNvSpPr>
            <a:spLocks noGrp="1"/>
          </p:cNvSpPr>
          <p:nvPr>
            <p:ph type="title"/>
          </p:nvPr>
        </p:nvSpPr>
        <p:spPr>
          <a:xfrm>
            <a:off x="2029144" y="975362"/>
            <a:ext cx="9918741" cy="3901439"/>
          </a:xfrm>
        </p:spPr>
        <p:txBody>
          <a:bodyPr anchor="ctr">
            <a:normAutofit/>
          </a:bodyPr>
          <a:lstStyle>
            <a:lvl1pPr algn="ctr">
              <a:defRPr sz="4551"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273045" y="4876798"/>
            <a:ext cx="9430938" cy="541867"/>
          </a:xfrm>
        </p:spPr>
        <p:txBody>
          <a:bodyPr anchor="ctr">
            <a:normAutofit/>
          </a:bodyPr>
          <a:lstStyle>
            <a:lvl1pPr marL="0" indent="0">
              <a:buFontTx/>
              <a:buNone/>
              <a:defRPr sz="2560"/>
            </a:lvl1pPr>
            <a:lvl2pPr marL="650230" indent="0">
              <a:buFontTx/>
              <a:buNone/>
              <a:defRPr/>
            </a:lvl2pPr>
            <a:lvl3pPr marL="1300460" indent="0">
              <a:buFontTx/>
              <a:buNone/>
              <a:defRPr/>
            </a:lvl3pPr>
            <a:lvl4pPr marL="1950690" indent="0">
              <a:buFontTx/>
              <a:buNone/>
              <a:defRPr/>
            </a:lvl4pPr>
            <a:lvl5pPr marL="2600919" indent="0">
              <a:buFontTx/>
              <a:buNone/>
              <a:defRPr/>
            </a:lvl5pPr>
          </a:lstStyle>
          <a:p>
            <a:pPr lvl="0"/>
            <a:r>
              <a:rPr lang="en-US"/>
              <a:t>Edit Master text styles</a:t>
            </a:r>
          </a:p>
        </p:txBody>
      </p:sp>
      <p:sp>
        <p:nvSpPr>
          <p:cNvPr id="3" name="Text Placeholder 2"/>
          <p:cNvSpPr>
            <a:spLocks noGrp="1"/>
          </p:cNvSpPr>
          <p:nvPr>
            <p:ph type="body" idx="1"/>
          </p:nvPr>
        </p:nvSpPr>
        <p:spPr>
          <a:xfrm>
            <a:off x="1583678" y="6177280"/>
            <a:ext cx="10689409" cy="2059093"/>
          </a:xfrm>
        </p:spPr>
        <p:txBody>
          <a:bodyPr anchor="ctr">
            <a:normAutofit/>
          </a:bodyPr>
          <a:lstStyle>
            <a:lvl1pPr marL="0" indent="0" algn="ctr">
              <a:buNone/>
              <a:defRPr sz="2844">
                <a:solidFill>
                  <a:schemeClr val="tx1"/>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04698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583681" y="4705537"/>
            <a:ext cx="10689407" cy="2088960"/>
          </a:xfrm>
        </p:spPr>
        <p:txBody>
          <a:bodyPr anchor="b">
            <a:normAutofit/>
          </a:bodyPr>
          <a:lstStyle>
            <a:lvl1pPr algn="r">
              <a:defRPr sz="4551" b="0" cap="none"/>
            </a:lvl1pPr>
          </a:lstStyle>
          <a:p>
            <a:r>
              <a:rPr lang="en-US"/>
              <a:t>Click to edit Master title style</a:t>
            </a:r>
            <a:endParaRPr lang="en-US" dirty="0"/>
          </a:p>
        </p:txBody>
      </p:sp>
      <p:sp>
        <p:nvSpPr>
          <p:cNvPr id="3" name="Text Placeholder 2"/>
          <p:cNvSpPr>
            <a:spLocks noGrp="1"/>
          </p:cNvSpPr>
          <p:nvPr>
            <p:ph type="body" idx="1"/>
          </p:nvPr>
        </p:nvSpPr>
        <p:spPr>
          <a:xfrm>
            <a:off x="1583679" y="6794497"/>
            <a:ext cx="10689408" cy="1223680"/>
          </a:xfrm>
        </p:spPr>
        <p:txBody>
          <a:bodyPr anchor="t">
            <a:normAutofit/>
          </a:bodyPr>
          <a:lstStyle>
            <a:lvl1pPr marL="0" indent="0" algn="r">
              <a:buNone/>
              <a:defRPr sz="2844">
                <a:solidFill>
                  <a:schemeClr val="tx1"/>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87596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378733" y="1227411"/>
            <a:ext cx="650409" cy="831681"/>
          </a:xfrm>
          <a:prstGeom prst="rect">
            <a:avLst/>
          </a:prstGeom>
        </p:spPr>
        <p:txBody>
          <a:bodyPr vert="horz" lIns="130048" tIns="65024" rIns="130048" bIns="6502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1378" dirty="0">
                <a:solidFill>
                  <a:schemeClr val="tx1"/>
                </a:solidFill>
                <a:effectLst/>
              </a:rPr>
              <a:t>“</a:t>
            </a:r>
          </a:p>
        </p:txBody>
      </p:sp>
      <p:sp>
        <p:nvSpPr>
          <p:cNvPr id="15" name="TextBox 14"/>
          <p:cNvSpPr txBox="1"/>
          <p:nvPr/>
        </p:nvSpPr>
        <p:spPr>
          <a:xfrm>
            <a:off x="11622681" y="4009812"/>
            <a:ext cx="650409" cy="831681"/>
          </a:xfrm>
          <a:prstGeom prst="rect">
            <a:avLst/>
          </a:prstGeom>
        </p:spPr>
        <p:txBody>
          <a:bodyPr vert="horz" lIns="130048" tIns="65024" rIns="130048" bIns="6502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1378" dirty="0">
                <a:solidFill>
                  <a:schemeClr val="tx1"/>
                </a:solidFill>
                <a:effectLst/>
              </a:rPr>
              <a:t>”</a:t>
            </a:r>
          </a:p>
        </p:txBody>
      </p:sp>
      <p:sp>
        <p:nvSpPr>
          <p:cNvPr id="2" name="Title 1"/>
          <p:cNvSpPr>
            <a:spLocks noGrp="1"/>
          </p:cNvSpPr>
          <p:nvPr>
            <p:ph type="title"/>
          </p:nvPr>
        </p:nvSpPr>
        <p:spPr>
          <a:xfrm>
            <a:off x="2029144" y="975362"/>
            <a:ext cx="9918741" cy="3901439"/>
          </a:xfrm>
        </p:spPr>
        <p:txBody>
          <a:bodyPr anchor="ctr">
            <a:normAutofit/>
          </a:bodyPr>
          <a:lstStyle>
            <a:lvl1pPr algn="ctr">
              <a:defRPr sz="4551"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83680" y="5527040"/>
            <a:ext cx="10689408" cy="1264356"/>
          </a:xfrm>
        </p:spPr>
        <p:txBody>
          <a:bodyPr vert="horz" lIns="91440" tIns="45720" rIns="91440" bIns="45720" rtlCol="0" anchor="b">
            <a:normAutofit/>
          </a:bodyPr>
          <a:lstStyle>
            <a:lvl1pPr algn="r">
              <a:buNone/>
              <a:defRPr lang="en-US" sz="3413"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583679" y="6791395"/>
            <a:ext cx="10689408" cy="1444978"/>
          </a:xfrm>
        </p:spPr>
        <p:txBody>
          <a:bodyPr anchor="t">
            <a:normAutofit/>
          </a:bodyPr>
          <a:lstStyle>
            <a:lvl1pPr marL="0" indent="0" algn="r">
              <a:buNone/>
              <a:defRPr sz="2560">
                <a:solidFill>
                  <a:schemeClr val="tx1"/>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79871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83681" y="975362"/>
            <a:ext cx="10689409" cy="3878862"/>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583679" y="4985173"/>
            <a:ext cx="10689411" cy="1192107"/>
          </a:xfrm>
        </p:spPr>
        <p:txBody>
          <a:bodyPr vert="horz" lIns="91440" tIns="45720" rIns="91440" bIns="45720" rtlCol="0" anchor="b">
            <a:normAutofit/>
          </a:bodyPr>
          <a:lstStyle>
            <a:lvl1pPr>
              <a:buNone/>
              <a:defRPr lang="en-US" sz="3982"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583679" y="6177280"/>
            <a:ext cx="10689411" cy="2059093"/>
          </a:xfrm>
        </p:spPr>
        <p:txBody>
          <a:bodyPr anchor="t">
            <a:normAutofit/>
          </a:bodyPr>
          <a:lstStyle>
            <a:lvl1pPr marL="0" indent="0" algn="l">
              <a:buNone/>
              <a:defRPr sz="2560">
                <a:solidFill>
                  <a:schemeClr val="tx1"/>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52163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60436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84204" y="975360"/>
            <a:ext cx="1888886" cy="726101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83679" y="975360"/>
            <a:ext cx="8556619" cy="726101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6201780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defRPr sz="1800" cap="none"/>
            </a:pPr>
            <a:r>
              <a:rPr sz="7000" cap="all"/>
              <a:t>Title Text</a:t>
            </a:r>
          </a:p>
        </p:txBody>
      </p:sp>
      <p:sp>
        <p:nvSpPr>
          <p:cNvPr id="33" name="Shape 33"/>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4000">
                <a:solidFill>
                  <a:srgbClr val="57554B"/>
                </a:solidFill>
              </a:rPr>
              <a:t>Body Level One</a:t>
            </a:r>
          </a:p>
          <a:p>
            <a:pPr lvl="1">
              <a:defRPr sz="1800">
                <a:solidFill>
                  <a:srgbClr val="000000"/>
                </a:solidFill>
              </a:defRPr>
            </a:pPr>
            <a:r>
              <a:rPr sz="4000">
                <a:solidFill>
                  <a:srgbClr val="57554B"/>
                </a:solidFill>
              </a:rPr>
              <a:t>Body Level Two</a:t>
            </a:r>
          </a:p>
          <a:p>
            <a:pPr lvl="2">
              <a:defRPr sz="1800">
                <a:solidFill>
                  <a:srgbClr val="000000"/>
                </a:solidFill>
              </a:defRPr>
            </a:pPr>
            <a:r>
              <a:rPr sz="4000">
                <a:solidFill>
                  <a:srgbClr val="57554B"/>
                </a:solidFill>
              </a:rPr>
              <a:t>Body Level Three</a:t>
            </a:r>
          </a:p>
          <a:p>
            <a:pPr lvl="3">
              <a:defRPr sz="1800">
                <a:solidFill>
                  <a:srgbClr val="000000"/>
                </a:solidFill>
              </a:defRPr>
            </a:pPr>
            <a:r>
              <a:rPr sz="4000">
                <a:solidFill>
                  <a:srgbClr val="57554B"/>
                </a:solidFill>
              </a:rPr>
              <a:t>Body Level Four</a:t>
            </a:r>
          </a:p>
          <a:p>
            <a:pPr lvl="4">
              <a:defRPr sz="1800">
                <a:solidFill>
                  <a:srgbClr val="000000"/>
                </a:solidFill>
              </a:defRPr>
            </a:pPr>
            <a:r>
              <a:rPr sz="4000">
                <a:solidFill>
                  <a:srgbClr val="57554B"/>
                </a:solidFill>
              </a:rPr>
              <a:t>Body Level Five</a:t>
            </a:r>
          </a:p>
        </p:txBody>
      </p:sp>
    </p:spTree>
    <p:extLst>
      <p:ext uri="{BB962C8B-B14F-4D97-AF65-F5344CB8AC3E}">
        <p14:creationId xmlns:p14="http://schemas.microsoft.com/office/powerpoint/2010/main" val="1666941939"/>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240" y="216747"/>
            <a:ext cx="11704320" cy="1779129"/>
          </a:xfrm>
        </p:spPr>
        <p:txBody>
          <a:bodyPr/>
          <a:lstStyle/>
          <a:p>
            <a:r>
              <a:rPr lang="en-US"/>
              <a:t>Click to edit Master title style</a:t>
            </a:r>
          </a:p>
        </p:txBody>
      </p:sp>
      <p:sp>
        <p:nvSpPr>
          <p:cNvPr id="3" name="Text Placeholder 2"/>
          <p:cNvSpPr>
            <a:spLocks noGrp="1"/>
          </p:cNvSpPr>
          <p:nvPr>
            <p:ph type="body" sz="half" idx="1"/>
          </p:nvPr>
        </p:nvSpPr>
        <p:spPr>
          <a:xfrm>
            <a:off x="650240" y="2524196"/>
            <a:ext cx="5743787" cy="6579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10773" y="2524196"/>
            <a:ext cx="5743787" cy="6579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defTabSz="1300460" rtl="0">
              <a:defRPr/>
            </a:pPr>
            <a:fld id="{D8CFED55-C9F6-45CE-8DC9-7F26F2F98266}" type="datetimeFigureOut">
              <a:rPr lang="en-US" kern="1200" smtClean="0">
                <a:solidFill>
                  <a:prstClr val="black">
                    <a:tint val="95000"/>
                  </a:prstClr>
                </a:solidFill>
                <a:ea typeface="+mn-ea"/>
              </a:rPr>
              <a:pPr defTabSz="1300460" rtl="0">
                <a:defRPr/>
              </a:pPr>
              <a:t>9/20/2022</a:t>
            </a:fld>
            <a:endParaRPr lang="en-US" kern="1200">
              <a:solidFill>
                <a:prstClr val="black">
                  <a:tint val="95000"/>
                </a:prstClr>
              </a:solidFill>
              <a:ea typeface="+mn-ea"/>
            </a:endParaRPr>
          </a:p>
        </p:txBody>
      </p:sp>
      <p:sp>
        <p:nvSpPr>
          <p:cNvPr id="6" name="Footer Placeholder 4"/>
          <p:cNvSpPr>
            <a:spLocks noGrp="1"/>
          </p:cNvSpPr>
          <p:nvPr>
            <p:ph type="ftr" sz="quarter" idx="11"/>
          </p:nvPr>
        </p:nvSpPr>
        <p:spPr/>
        <p:txBody>
          <a:bodyPr/>
          <a:lstStyle>
            <a:lvl1pPr>
              <a:defRPr/>
            </a:lvl1pPr>
          </a:lstStyle>
          <a:p>
            <a:pPr defTabSz="1300460" rtl="0">
              <a:defRPr/>
            </a:pPr>
            <a:endParaRPr lang="en-US" kern="1200">
              <a:solidFill>
                <a:prstClr val="black">
                  <a:tint val="95000"/>
                </a:prstClr>
              </a:solidFill>
              <a:ea typeface="+mn-ea"/>
            </a:endParaRPr>
          </a:p>
        </p:txBody>
      </p:sp>
      <p:sp>
        <p:nvSpPr>
          <p:cNvPr id="7" name="Slide Number Placeholder 5"/>
          <p:cNvSpPr>
            <a:spLocks noGrp="1"/>
          </p:cNvSpPr>
          <p:nvPr>
            <p:ph type="sldNum" sz="quarter" idx="12"/>
          </p:nvPr>
        </p:nvSpPr>
        <p:spPr/>
        <p:txBody>
          <a:bodyPr/>
          <a:lstStyle>
            <a:lvl1pPr>
              <a:defRPr/>
            </a:lvl1pPr>
          </a:lstStyle>
          <a:p>
            <a:pPr defTabSz="1300460" rtl="0" fontAlgn="base">
              <a:spcBef>
                <a:spcPct val="0"/>
              </a:spcBef>
              <a:spcAft>
                <a:spcPct val="0"/>
              </a:spcAft>
            </a:pPr>
            <a:fld id="{155D10DD-C68C-4935-B9A2-31F7972EE45F}" type="slidenum">
              <a:rPr lang="en-US" altLang="en-US" kern="1200" smtClean="0">
                <a:ea typeface="+mn-ea"/>
                <a:cs typeface="Arial" panose="020B0604020202020204" pitchFamily="34" charset="0"/>
              </a:rPr>
              <a:pPr defTabSz="1300460" rtl="0" fontAlgn="base">
                <a:spcBef>
                  <a:spcPct val="0"/>
                </a:spcBef>
                <a:spcAft>
                  <a:spcPct val="0"/>
                </a:spcAft>
              </a:pPr>
              <a:t>‹#›</a:t>
            </a:fld>
            <a:endParaRPr lang="en-US" altLang="en-US" kern="1200">
              <a:ea typeface="+mn-ea"/>
              <a:cs typeface="Arial" panose="020B0604020202020204" pitchFamily="34" charset="0"/>
            </a:endParaRPr>
          </a:p>
        </p:txBody>
      </p:sp>
    </p:spTree>
    <p:extLst>
      <p:ext uri="{BB962C8B-B14F-4D97-AF65-F5344CB8AC3E}">
        <p14:creationId xmlns:p14="http://schemas.microsoft.com/office/powerpoint/2010/main" val="415100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96812" y="650241"/>
            <a:ext cx="10957749" cy="2817707"/>
          </a:xfrm>
        </p:spPr>
        <p:txBody>
          <a:bodyPr/>
          <a:lstStyle/>
          <a:p>
            <a:r>
              <a:rPr lang="en-US"/>
              <a:t>Click to edit Master title style</a:t>
            </a:r>
            <a:endParaRPr lang="en-US" dirty="0"/>
          </a:p>
        </p:txBody>
      </p:sp>
      <p:sp>
        <p:nvSpPr>
          <p:cNvPr id="3" name="Content Placeholder 2"/>
          <p:cNvSpPr>
            <a:spLocks noGrp="1"/>
          </p:cNvSpPr>
          <p:nvPr>
            <p:ph idx="1"/>
          </p:nvPr>
        </p:nvSpPr>
        <p:spPr>
          <a:xfrm>
            <a:off x="1396812" y="3793067"/>
            <a:ext cx="10957749" cy="474000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445269" y="8687180"/>
            <a:ext cx="1219517" cy="519289"/>
          </a:xfrm>
        </p:spPr>
        <p:txBody>
          <a:bodyPr/>
          <a:lstStyle/>
          <a:p>
            <a:pPr defTabSz="1300460" rtl="0">
              <a:defRPr/>
            </a:pPr>
            <a:fld id="{60F184F6-76EC-47B6-9BFA-0C764865D68A}" type="datetimeFigureOut">
              <a:rPr lang="en-US" kern="1200" smtClean="0">
                <a:solidFill>
                  <a:prstClr val="black">
                    <a:tint val="95000"/>
                  </a:prstClr>
                </a:solidFill>
                <a:ea typeface="+mn-ea"/>
              </a:rPr>
              <a:pPr defTabSz="1300460" rtl="0">
                <a:defRPr/>
              </a:pPr>
              <a:t>9/20/2022</a:t>
            </a:fld>
            <a:endParaRPr lang="en-US" kern="1200">
              <a:solidFill>
                <a:prstClr val="black">
                  <a:tint val="95000"/>
                </a:prstClr>
              </a:solidFill>
              <a:ea typeface="+mn-ea"/>
            </a:endParaRPr>
          </a:p>
        </p:txBody>
      </p:sp>
      <p:sp>
        <p:nvSpPr>
          <p:cNvPr id="5" name="Footer Placeholder 4"/>
          <p:cNvSpPr>
            <a:spLocks noGrp="1"/>
          </p:cNvSpPr>
          <p:nvPr>
            <p:ph type="ftr" sz="quarter" idx="11"/>
          </p:nvPr>
        </p:nvSpPr>
        <p:spPr>
          <a:xfrm>
            <a:off x="2805543" y="8687180"/>
            <a:ext cx="7558424" cy="519289"/>
          </a:xfrm>
        </p:spPr>
        <p:txBody>
          <a:bodyPr/>
          <a:lstStyle/>
          <a:p>
            <a:pPr defTabSz="1300460" rtl="0">
              <a:defRPr/>
            </a:pPr>
            <a:endParaRPr lang="en-US" kern="1200">
              <a:solidFill>
                <a:prstClr val="black">
                  <a:tint val="95000"/>
                </a:prstClr>
              </a:solidFill>
              <a:ea typeface="+mn-ea"/>
            </a:endParaRPr>
          </a:p>
        </p:txBody>
      </p:sp>
      <p:sp>
        <p:nvSpPr>
          <p:cNvPr id="6" name="Slide Number Placeholder 5"/>
          <p:cNvSpPr>
            <a:spLocks noGrp="1"/>
          </p:cNvSpPr>
          <p:nvPr>
            <p:ph type="sldNum" sz="quarter" idx="12"/>
          </p:nvPr>
        </p:nvSpPr>
        <p:spPr>
          <a:xfrm>
            <a:off x="11746087" y="8687180"/>
            <a:ext cx="608474" cy="519289"/>
          </a:xfrm>
        </p:spPr>
        <p:txBody>
          <a:bodyPr/>
          <a:lstStyle/>
          <a:p>
            <a:pPr defTabSz="1300460" rtl="0" fontAlgn="base">
              <a:spcBef>
                <a:spcPct val="0"/>
              </a:spcBef>
              <a:spcAft>
                <a:spcPct val="0"/>
              </a:spcAft>
            </a:pPr>
            <a:fld id="{8CC0E251-271E-41A4-AEDD-8292DF1B9D75}" type="slidenum">
              <a:rPr lang="en-US" altLang="en-US" kern="1200" smtClean="0">
                <a:ea typeface="+mn-ea"/>
                <a:cs typeface="Arial" panose="020B0604020202020204" pitchFamily="34" charset="0"/>
              </a:rPr>
              <a:pPr defTabSz="1300460" rtl="0" fontAlgn="base">
                <a:spcBef>
                  <a:spcPct val="0"/>
                </a:spcBef>
                <a:spcAft>
                  <a:spcPct val="0"/>
                </a:spcAft>
              </a:pPr>
              <a:t>‹#›</a:t>
            </a:fld>
            <a:endParaRPr lang="en-US" altLang="en-US" kern="1200">
              <a:ea typeface="+mn-ea"/>
              <a:cs typeface="Arial" panose="020B0604020202020204" pitchFamily="34" charset="0"/>
            </a:endParaRPr>
          </a:p>
        </p:txBody>
      </p:sp>
    </p:spTree>
    <p:extLst>
      <p:ext uri="{BB962C8B-B14F-4D97-AF65-F5344CB8AC3E}">
        <p14:creationId xmlns:p14="http://schemas.microsoft.com/office/powerpoint/2010/main" val="1798326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78168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25949" y="3793065"/>
            <a:ext cx="9528612" cy="3356545"/>
          </a:xfrm>
        </p:spPr>
        <p:txBody>
          <a:bodyPr anchor="b"/>
          <a:lstStyle>
            <a:lvl1pPr algn="r">
              <a:defRPr sz="5689" b="0" cap="none"/>
            </a:lvl1pPr>
          </a:lstStyle>
          <a:p>
            <a:r>
              <a:rPr lang="en-US"/>
              <a:t>Click to edit Master title style</a:t>
            </a:r>
            <a:endParaRPr lang="en-US" dirty="0"/>
          </a:p>
        </p:txBody>
      </p:sp>
      <p:sp>
        <p:nvSpPr>
          <p:cNvPr id="3" name="Text Placeholder 2"/>
          <p:cNvSpPr>
            <a:spLocks noGrp="1"/>
          </p:cNvSpPr>
          <p:nvPr>
            <p:ph type="body" idx="1"/>
          </p:nvPr>
        </p:nvSpPr>
        <p:spPr>
          <a:xfrm>
            <a:off x="2825953" y="7149611"/>
            <a:ext cx="9528607" cy="1223680"/>
          </a:xfrm>
        </p:spPr>
        <p:txBody>
          <a:bodyPr anchor="t">
            <a:normAutofit/>
          </a:bodyPr>
          <a:lstStyle>
            <a:lvl1pPr marL="0" indent="0" algn="r">
              <a:buNone/>
              <a:defRPr sz="2844">
                <a:solidFill>
                  <a:schemeClr val="tx1"/>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766496" y="8698411"/>
            <a:ext cx="588065" cy="519289"/>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10757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96812" y="975362"/>
            <a:ext cx="10957749" cy="249258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396811" y="3793067"/>
            <a:ext cx="5318963" cy="4791003"/>
          </a:xfrm>
        </p:spPr>
        <p:txBody>
          <a:bodyPr>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035597" y="3793067"/>
            <a:ext cx="5318963" cy="4759927"/>
          </a:xfrm>
        </p:spPr>
        <p:txBody>
          <a:bodyPr>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9/20/2022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75937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890818" y="3781025"/>
            <a:ext cx="4915614" cy="819573"/>
          </a:xfrm>
        </p:spPr>
        <p:txBody>
          <a:bodyPr anchor="b">
            <a:noAutofit/>
          </a:bodyPr>
          <a:lstStyle>
            <a:lvl1pPr marL="0" indent="0">
              <a:buNone/>
              <a:defRPr sz="3982" b="0">
                <a:solidFill>
                  <a:schemeClr val="accent1">
                    <a:lumMod val="75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4" name="Content Placeholder 3"/>
          <p:cNvSpPr>
            <a:spLocks noGrp="1"/>
          </p:cNvSpPr>
          <p:nvPr>
            <p:ph sz="half" idx="2"/>
          </p:nvPr>
        </p:nvSpPr>
        <p:spPr>
          <a:xfrm>
            <a:off x="1583677" y="4743589"/>
            <a:ext cx="5222753" cy="3790591"/>
          </a:xfrm>
        </p:spPr>
        <p:txBody>
          <a:bodyPr anchor="t">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341099" y="3793066"/>
            <a:ext cx="4931991" cy="819573"/>
          </a:xfrm>
        </p:spPr>
        <p:txBody>
          <a:bodyPr anchor="b">
            <a:noAutofit/>
          </a:bodyPr>
          <a:lstStyle>
            <a:lvl1pPr marL="0" indent="0">
              <a:buNone/>
              <a:defRPr sz="3982" b="0">
                <a:solidFill>
                  <a:schemeClr val="accent1">
                    <a:lumMod val="75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6" name="Content Placeholder 5"/>
          <p:cNvSpPr>
            <a:spLocks noGrp="1"/>
          </p:cNvSpPr>
          <p:nvPr>
            <p:ph sz="quarter" idx="4"/>
          </p:nvPr>
        </p:nvSpPr>
        <p:spPr>
          <a:xfrm>
            <a:off x="7050334" y="4743589"/>
            <a:ext cx="5222753" cy="3790591"/>
          </a:xfrm>
        </p:spPr>
        <p:txBody>
          <a:bodyPr anchor="t">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9/20/2022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69325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9/20/2022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97651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9/20/2022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8652483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83679" y="2275840"/>
            <a:ext cx="3786715" cy="1950720"/>
          </a:xfrm>
        </p:spPr>
        <p:txBody>
          <a:bodyPr anchor="b">
            <a:normAutofit/>
          </a:bodyPr>
          <a:lstStyle>
            <a:lvl1pPr algn="ctr">
              <a:defRPr sz="3413" b="0"/>
            </a:lvl1pPr>
          </a:lstStyle>
          <a:p>
            <a:r>
              <a:rPr lang="en-US"/>
              <a:t>Click to edit Master title style</a:t>
            </a:r>
            <a:endParaRPr lang="en-US" dirty="0"/>
          </a:p>
        </p:txBody>
      </p:sp>
      <p:sp>
        <p:nvSpPr>
          <p:cNvPr id="3" name="Content Placeholder 2"/>
          <p:cNvSpPr>
            <a:spLocks noGrp="1"/>
          </p:cNvSpPr>
          <p:nvPr>
            <p:ph idx="1"/>
          </p:nvPr>
        </p:nvSpPr>
        <p:spPr>
          <a:xfrm>
            <a:off x="5614298" y="975361"/>
            <a:ext cx="6658790" cy="7261015"/>
          </a:xfrm>
        </p:spPr>
        <p:txBody>
          <a:bodyPr anchor="ctr">
            <a:normAutofit/>
          </a:bodyPr>
          <a:lstStyle>
            <a:lvl1pPr>
              <a:defRPr sz="2844"/>
            </a:lvl1pPr>
            <a:lvl2pPr>
              <a:defRPr sz="2560"/>
            </a:lvl2pPr>
            <a:lvl3pPr>
              <a:defRPr sz="2276"/>
            </a:lvl3pPr>
            <a:lvl4pPr>
              <a:defRPr sz="1991"/>
            </a:lvl4pPr>
            <a:lvl5pPr>
              <a:defRPr sz="1991"/>
            </a:lvl5pPr>
            <a:lvl6pPr>
              <a:defRPr sz="1991"/>
            </a:lvl6pPr>
            <a:lvl7pPr>
              <a:defRPr sz="1991"/>
            </a:lvl7pPr>
            <a:lvl8pPr>
              <a:defRPr sz="1991"/>
            </a:lvl8pPr>
            <a:lvl9pPr>
              <a:defRPr sz="199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83679" y="4226560"/>
            <a:ext cx="3786715" cy="2600960"/>
          </a:xfrm>
        </p:spPr>
        <p:txBody>
          <a:bodyPr>
            <a:normAutofit/>
          </a:bodyPr>
          <a:lstStyle>
            <a:lvl1pPr marL="0" indent="0" algn="ctr">
              <a:buNone/>
              <a:defRPr sz="2276"/>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9/20/2022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1252385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81984" y="2492585"/>
            <a:ext cx="5789410" cy="1950720"/>
          </a:xfrm>
        </p:spPr>
        <p:txBody>
          <a:bodyPr anchor="b">
            <a:normAutofit/>
          </a:bodyPr>
          <a:lstStyle>
            <a:lvl1pPr algn="ctr">
              <a:defRPr sz="3982"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8103104" y="1300480"/>
            <a:ext cx="3500617" cy="65024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n-US"/>
              <a:t>Click icon to add picture</a:t>
            </a:r>
            <a:endParaRPr lang="en-US" dirty="0"/>
          </a:p>
        </p:txBody>
      </p:sp>
      <p:sp>
        <p:nvSpPr>
          <p:cNvPr id="4" name="Text Placeholder 3"/>
          <p:cNvSpPr>
            <a:spLocks noGrp="1"/>
          </p:cNvSpPr>
          <p:nvPr>
            <p:ph type="body" sz="half" idx="2"/>
          </p:nvPr>
        </p:nvSpPr>
        <p:spPr>
          <a:xfrm>
            <a:off x="1581984" y="4443305"/>
            <a:ext cx="5789410" cy="2600960"/>
          </a:xfrm>
        </p:spPr>
        <p:txBody>
          <a:bodyPr>
            <a:normAutofit/>
          </a:bodyPr>
          <a:lstStyle>
            <a:lvl1pPr marL="0" indent="0" algn="ctr">
              <a:buNone/>
              <a:defRPr sz="2560"/>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9/20/2022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49352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1" y="1"/>
            <a:ext cx="3032196" cy="97536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396812" y="650241"/>
            <a:ext cx="10957749" cy="281770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96813" y="3793067"/>
            <a:ext cx="10957747" cy="477439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65678" y="8698411"/>
            <a:ext cx="1219517" cy="519289"/>
          </a:xfrm>
          <a:prstGeom prst="rect">
            <a:avLst/>
          </a:prstGeom>
        </p:spPr>
        <p:txBody>
          <a:bodyPr vert="horz" lIns="91440" tIns="45720" rIns="91440" bIns="45720" rtlCol="0" anchor="ctr"/>
          <a:lstStyle>
            <a:lvl1pPr algn="r">
              <a:defRPr sz="1422" b="0" i="0">
                <a:solidFill>
                  <a:schemeClr val="tx1"/>
                </a:solidFill>
                <a:effectLst/>
                <a:latin typeface="+mn-lt"/>
              </a:defRPr>
            </a:lvl1pPr>
          </a:lstStyle>
          <a:p>
            <a:fld id="{5586B75A-687E-405C-8A0B-8D00578BA2C3}" type="datetimeFigureOut">
              <a:rPr lang="en-US" smtClean="0"/>
              <a:pPr/>
              <a:t>9/20/2022</a:t>
            </a:fld>
            <a:endParaRPr lang="en-US" dirty="0"/>
          </a:p>
        </p:txBody>
      </p:sp>
      <p:sp>
        <p:nvSpPr>
          <p:cNvPr id="5" name="Footer Placeholder 4"/>
          <p:cNvSpPr>
            <a:spLocks noGrp="1"/>
          </p:cNvSpPr>
          <p:nvPr>
            <p:ph type="ftr" sz="quarter" idx="3"/>
          </p:nvPr>
        </p:nvSpPr>
        <p:spPr>
          <a:xfrm>
            <a:off x="2825952" y="8698411"/>
            <a:ext cx="7558424" cy="519289"/>
          </a:xfrm>
          <a:prstGeom prst="rect">
            <a:avLst/>
          </a:prstGeom>
        </p:spPr>
        <p:txBody>
          <a:bodyPr vert="horz" lIns="91440" tIns="45720" rIns="91440" bIns="45720" rtlCol="0" anchor="ctr"/>
          <a:lstStyle>
            <a:lvl1pPr algn="l">
              <a:defRPr sz="1422"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1766496" y="8698411"/>
            <a:ext cx="588065" cy="519289"/>
          </a:xfrm>
          <a:prstGeom prst="rect">
            <a:avLst/>
          </a:prstGeom>
        </p:spPr>
        <p:txBody>
          <a:bodyPr vert="horz" lIns="91440" tIns="45720" rIns="91440" bIns="45720" rtlCol="0" anchor="ctr"/>
          <a:lstStyle>
            <a:lvl1pPr algn="r">
              <a:defRPr sz="1422"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1347748"/>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 id="2147484003" r:id="rId16"/>
    <p:sldLayoutId id="2147484004" r:id="rId17"/>
    <p:sldLayoutId id="2147484005" r:id="rId18"/>
    <p:sldLayoutId id="2147484006" r:id="rId19"/>
    <p:sldLayoutId id="2147484008" r:id="rId20"/>
  </p:sldLayoutIdLst>
  <p:txStyles>
    <p:titleStyle>
      <a:lvl1pPr algn="ctr" defTabSz="650230" rtl="0" eaLnBrk="1" latinLnBrk="0" hangingPunct="1">
        <a:spcBef>
          <a:spcPct val="0"/>
        </a:spcBef>
        <a:buNone/>
        <a:defRPr sz="5689"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06394" indent="-406394" algn="l" defTabSz="650230" rtl="0" eaLnBrk="1" latinLnBrk="0" hangingPunct="1">
        <a:spcBef>
          <a:spcPct val="20000"/>
        </a:spcBef>
        <a:spcAft>
          <a:spcPts val="853"/>
        </a:spcAft>
        <a:buClr>
          <a:schemeClr val="accent1">
            <a:lumMod val="75000"/>
          </a:schemeClr>
        </a:buClr>
        <a:buSzPct val="145000"/>
        <a:buFont typeface="Arial"/>
        <a:buChar char="•"/>
        <a:defRPr sz="3413" kern="1200" cap="none">
          <a:solidFill>
            <a:schemeClr val="tx1"/>
          </a:solidFill>
          <a:effectLst/>
          <a:latin typeface="+mn-lt"/>
          <a:ea typeface="+mn-ea"/>
          <a:cs typeface="+mn-cs"/>
        </a:defRPr>
      </a:lvl1pPr>
      <a:lvl2pPr marL="1056623" indent="-406394" algn="l" defTabSz="650230" rtl="0" eaLnBrk="1" latinLnBrk="0" hangingPunct="1">
        <a:spcBef>
          <a:spcPct val="20000"/>
        </a:spcBef>
        <a:spcAft>
          <a:spcPts val="853"/>
        </a:spcAft>
        <a:buClr>
          <a:schemeClr val="accent1">
            <a:lumMod val="75000"/>
          </a:schemeClr>
        </a:buClr>
        <a:buSzPct val="145000"/>
        <a:buFont typeface="Arial"/>
        <a:buChar char="•"/>
        <a:defRPr sz="2844" kern="1200" cap="none">
          <a:solidFill>
            <a:schemeClr val="tx1"/>
          </a:solidFill>
          <a:effectLst/>
          <a:latin typeface="+mn-lt"/>
          <a:ea typeface="+mn-ea"/>
          <a:cs typeface="+mn-cs"/>
        </a:defRPr>
      </a:lvl2pPr>
      <a:lvl3pPr marL="1706853" indent="-406394" algn="l" defTabSz="650230" rtl="0" eaLnBrk="1" latinLnBrk="0" hangingPunct="1">
        <a:spcBef>
          <a:spcPct val="20000"/>
        </a:spcBef>
        <a:spcAft>
          <a:spcPts val="853"/>
        </a:spcAft>
        <a:buClr>
          <a:schemeClr val="accent1">
            <a:lumMod val="75000"/>
          </a:schemeClr>
        </a:buClr>
        <a:buSzPct val="145000"/>
        <a:buFont typeface="Arial"/>
        <a:buChar char="•"/>
        <a:defRPr sz="2560" kern="1200" cap="none">
          <a:solidFill>
            <a:schemeClr val="tx1"/>
          </a:solidFill>
          <a:effectLst/>
          <a:latin typeface="+mn-lt"/>
          <a:ea typeface="+mn-ea"/>
          <a:cs typeface="+mn-cs"/>
        </a:defRPr>
      </a:lvl3pPr>
      <a:lvl4pPr marL="2194526" indent="-243836" algn="l" defTabSz="650230" rtl="0" eaLnBrk="1" latinLnBrk="0" hangingPunct="1">
        <a:spcBef>
          <a:spcPct val="20000"/>
        </a:spcBef>
        <a:spcAft>
          <a:spcPts val="853"/>
        </a:spcAft>
        <a:buClr>
          <a:schemeClr val="accent1">
            <a:lumMod val="75000"/>
          </a:schemeClr>
        </a:buClr>
        <a:buSzPct val="145000"/>
        <a:buFont typeface="Arial"/>
        <a:buChar char="•"/>
        <a:defRPr sz="2276" kern="1200" cap="none">
          <a:solidFill>
            <a:schemeClr val="tx1"/>
          </a:solidFill>
          <a:effectLst/>
          <a:latin typeface="+mn-lt"/>
          <a:ea typeface="+mn-ea"/>
          <a:cs typeface="+mn-cs"/>
        </a:defRPr>
      </a:lvl4pPr>
      <a:lvl5pPr marL="2844756" indent="-243836" algn="l" defTabSz="650230" rtl="0" eaLnBrk="1" latinLnBrk="0" hangingPunct="1">
        <a:spcBef>
          <a:spcPct val="20000"/>
        </a:spcBef>
        <a:spcAft>
          <a:spcPts val="853"/>
        </a:spcAft>
        <a:buClr>
          <a:schemeClr val="accent1">
            <a:lumMod val="75000"/>
          </a:schemeClr>
        </a:buClr>
        <a:buSzPct val="145000"/>
        <a:buFont typeface="Arial"/>
        <a:buChar char="•"/>
        <a:defRPr sz="1991" kern="1200" cap="none">
          <a:solidFill>
            <a:schemeClr val="tx1"/>
          </a:solidFill>
          <a:effectLst/>
          <a:latin typeface="+mn-lt"/>
          <a:ea typeface="+mn-ea"/>
          <a:cs typeface="+mn-cs"/>
        </a:defRPr>
      </a:lvl5pPr>
      <a:lvl6pPr marL="3576264" indent="-325115" algn="l" defTabSz="650230" rtl="0" eaLnBrk="1" latinLnBrk="0" hangingPunct="1">
        <a:spcBef>
          <a:spcPct val="20000"/>
        </a:spcBef>
        <a:spcAft>
          <a:spcPts val="853"/>
        </a:spcAft>
        <a:buClr>
          <a:schemeClr val="accent1">
            <a:lumMod val="75000"/>
          </a:schemeClr>
        </a:buClr>
        <a:buSzPct val="145000"/>
        <a:buFont typeface="Arial"/>
        <a:buChar char="•"/>
        <a:defRPr sz="1991" kern="1200" cap="none">
          <a:solidFill>
            <a:schemeClr val="tx1"/>
          </a:solidFill>
          <a:effectLst/>
          <a:latin typeface="+mn-lt"/>
          <a:ea typeface="+mn-ea"/>
          <a:cs typeface="+mn-cs"/>
        </a:defRPr>
      </a:lvl6pPr>
      <a:lvl7pPr marL="4226494" indent="-325115" algn="l" defTabSz="650230" rtl="0" eaLnBrk="1" latinLnBrk="0" hangingPunct="1">
        <a:spcBef>
          <a:spcPct val="20000"/>
        </a:spcBef>
        <a:spcAft>
          <a:spcPts val="853"/>
        </a:spcAft>
        <a:buClr>
          <a:schemeClr val="accent1">
            <a:lumMod val="75000"/>
          </a:schemeClr>
        </a:buClr>
        <a:buSzPct val="145000"/>
        <a:buFont typeface="Arial"/>
        <a:buChar char="•"/>
        <a:defRPr sz="1991" kern="1200" cap="none">
          <a:solidFill>
            <a:schemeClr val="tx1"/>
          </a:solidFill>
          <a:effectLst/>
          <a:latin typeface="+mn-lt"/>
          <a:ea typeface="+mn-ea"/>
          <a:cs typeface="+mn-cs"/>
        </a:defRPr>
      </a:lvl7pPr>
      <a:lvl8pPr marL="4876724" indent="-325115" algn="l" defTabSz="650230" rtl="0" eaLnBrk="1" latinLnBrk="0" hangingPunct="1">
        <a:spcBef>
          <a:spcPct val="20000"/>
        </a:spcBef>
        <a:spcAft>
          <a:spcPts val="853"/>
        </a:spcAft>
        <a:buClr>
          <a:schemeClr val="accent1">
            <a:lumMod val="75000"/>
          </a:schemeClr>
        </a:buClr>
        <a:buSzPct val="145000"/>
        <a:buFont typeface="Arial"/>
        <a:buChar char="•"/>
        <a:defRPr sz="1991" kern="1200" cap="none">
          <a:solidFill>
            <a:schemeClr val="tx1"/>
          </a:solidFill>
          <a:effectLst/>
          <a:latin typeface="+mn-lt"/>
          <a:ea typeface="+mn-ea"/>
          <a:cs typeface="+mn-cs"/>
        </a:defRPr>
      </a:lvl8pPr>
      <a:lvl9pPr marL="5526954" indent="-325115" algn="l" defTabSz="650230" rtl="0" eaLnBrk="1" latinLnBrk="0" hangingPunct="1">
        <a:spcBef>
          <a:spcPct val="20000"/>
        </a:spcBef>
        <a:spcAft>
          <a:spcPts val="853"/>
        </a:spcAft>
        <a:buClr>
          <a:schemeClr val="accent1">
            <a:lumMod val="75000"/>
          </a:schemeClr>
        </a:buClr>
        <a:buSzPct val="145000"/>
        <a:buFont typeface="Arial"/>
        <a:buChar char="•"/>
        <a:defRPr sz="1991" kern="1200" cap="none">
          <a:solidFill>
            <a:schemeClr val="tx1"/>
          </a:solidFill>
          <a:effectLst/>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3.t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cfollette@oakwood.edu" TargetMode="External"/><Relationship Id="rId2" Type="http://schemas.openxmlformats.org/officeDocument/2006/relationships/image" Target="../media/image8.jpeg"/><Relationship Id="rId1" Type="http://schemas.openxmlformats.org/officeDocument/2006/relationships/slideLayout" Target="../slideLayouts/slideLayout19.xml"/><Relationship Id="rId4" Type="http://schemas.openxmlformats.org/officeDocument/2006/relationships/image" Target="../media/image9.jpg"/></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hyperlink" Target="mailto:cfollette@oakwood.e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www2.oakwood.edu/dietetics-internship/"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hyperlink" Target="mailto:sfraser@oakwood.edu" TargetMode="External"/><Relationship Id="rId2" Type="http://schemas.openxmlformats.org/officeDocument/2006/relationships/image" Target="../media/image8.jpeg"/><Relationship Id="rId1" Type="http://schemas.openxmlformats.org/officeDocument/2006/relationships/slideLayout" Target="../slideLayouts/slideLayout19.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normAutofit fontScale="90000"/>
          </a:bodyPr>
          <a:lstStyle>
            <a:lvl1pPr defTabSz="432308">
              <a:defRPr sz="5180"/>
            </a:lvl1pPr>
          </a:lstStyle>
          <a:p>
            <a:pPr lvl="0">
              <a:defRPr sz="1800" cap="none"/>
            </a:pPr>
            <a:r>
              <a:rPr sz="5180" cap="all" dirty="0"/>
              <a:t>Oakwood university </a:t>
            </a:r>
            <a:br>
              <a:rPr lang="en-US" sz="5180" cap="all" dirty="0"/>
            </a:br>
            <a:r>
              <a:rPr lang="en-US" sz="5180" cap="all" dirty="0"/>
              <a:t>DISTANCE </a:t>
            </a:r>
            <a:r>
              <a:rPr sz="5180" cap="all" dirty="0"/>
              <a:t>Dietetic internship </a:t>
            </a:r>
            <a:br>
              <a:rPr lang="en-US" sz="5180" cap="all" dirty="0"/>
            </a:br>
            <a:r>
              <a:rPr sz="5180" cap="all" dirty="0"/>
              <a:t>preceptor training</a:t>
            </a:r>
            <a:br>
              <a:rPr lang="en-US" sz="5180" cap="all" dirty="0"/>
            </a:br>
            <a:endParaRPr sz="5180" cap="all" dirty="0"/>
          </a:p>
        </p:txBody>
      </p:sp>
      <p:sp>
        <p:nvSpPr>
          <p:cNvPr id="48" name="Shape 48"/>
          <p:cNvSpPr>
            <a:spLocks noGrp="1"/>
          </p:cNvSpPr>
          <p:nvPr>
            <p:ph type="body" idx="1"/>
          </p:nvPr>
        </p:nvSpPr>
        <p:spPr>
          <a:xfrm>
            <a:off x="1178070" y="3467948"/>
            <a:ext cx="10957747" cy="4774393"/>
          </a:xfrm>
          <a:prstGeom prst="rect">
            <a:avLst/>
          </a:prstGeom>
          <a:blipFill>
            <a:blip r:embed="rId2"/>
          </a:blipFill>
        </p:spPr>
        <p:txBody>
          <a:bodyPr/>
          <a:lstStyle/>
          <a:p>
            <a:pPr marL="0" lvl="0" indent="0">
              <a:lnSpc>
                <a:spcPct val="100000"/>
              </a:lnSpc>
              <a:spcBef>
                <a:spcPts val="0"/>
              </a:spcBef>
              <a:buNone/>
              <a:defRPr sz="1800">
                <a:solidFill>
                  <a:srgbClr val="000000"/>
                </a:solidFill>
              </a:defRPr>
            </a:pPr>
            <a:endParaRPr lang="en-US" sz="3600" dirty="0">
              <a:solidFill>
                <a:srgbClr val="FFFFFF"/>
              </a:solidFill>
              <a:latin typeface="Hoefler Text"/>
              <a:ea typeface="Hoefler Text"/>
              <a:cs typeface="Hoefler Text"/>
              <a:sym typeface="Hoefler Text"/>
            </a:endParaRPr>
          </a:p>
          <a:p>
            <a:pPr marL="0" lvl="0" indent="0">
              <a:lnSpc>
                <a:spcPct val="100000"/>
              </a:lnSpc>
              <a:spcBef>
                <a:spcPts val="0"/>
              </a:spcBef>
              <a:buNone/>
              <a:defRPr sz="1800">
                <a:solidFill>
                  <a:srgbClr val="000000"/>
                </a:solidFill>
              </a:defRPr>
            </a:pPr>
            <a:endParaRPr lang="en-US" sz="3600" dirty="0">
              <a:solidFill>
                <a:srgbClr val="FFFFFF"/>
              </a:solidFill>
              <a:latin typeface="Hoefler Text"/>
              <a:ea typeface="Hoefler Text"/>
              <a:cs typeface="Hoefler Text"/>
              <a:sym typeface="Hoefler Text"/>
            </a:endParaRPr>
          </a:p>
          <a:p>
            <a:pPr marL="0" lvl="0" indent="0">
              <a:lnSpc>
                <a:spcPct val="100000"/>
              </a:lnSpc>
              <a:spcBef>
                <a:spcPts val="0"/>
              </a:spcBef>
              <a:buNone/>
              <a:defRPr sz="1800">
                <a:solidFill>
                  <a:srgbClr val="000000"/>
                </a:solidFill>
              </a:defRPr>
            </a:pPr>
            <a:endParaRPr lang="en-US" sz="3600" dirty="0">
              <a:solidFill>
                <a:srgbClr val="FFFFFF"/>
              </a:solidFill>
              <a:latin typeface="Hoefler Text"/>
              <a:ea typeface="Hoefler Text"/>
              <a:cs typeface="Hoefler Text"/>
              <a:sym typeface="Hoefler Text"/>
            </a:endParaRPr>
          </a:p>
          <a:p>
            <a:pPr marL="0" lvl="0" indent="0">
              <a:lnSpc>
                <a:spcPct val="100000"/>
              </a:lnSpc>
              <a:spcBef>
                <a:spcPts val="0"/>
              </a:spcBef>
              <a:buNone/>
              <a:defRPr sz="1800">
                <a:solidFill>
                  <a:srgbClr val="000000"/>
                </a:solidFill>
              </a:defRPr>
            </a:pPr>
            <a:endParaRPr lang="en-US" sz="3600" dirty="0">
              <a:solidFill>
                <a:srgbClr val="FFFFFF"/>
              </a:solidFill>
              <a:latin typeface="Hoefler Text"/>
              <a:ea typeface="Hoefler Text"/>
              <a:cs typeface="Hoefler Text"/>
              <a:sym typeface="Hoefler Text"/>
            </a:endParaRPr>
          </a:p>
          <a:p>
            <a:pPr marL="0" lvl="0" indent="0">
              <a:lnSpc>
                <a:spcPct val="100000"/>
              </a:lnSpc>
              <a:spcBef>
                <a:spcPts val="0"/>
              </a:spcBef>
              <a:buNone/>
              <a:defRPr sz="1800">
                <a:solidFill>
                  <a:srgbClr val="000000"/>
                </a:solidFill>
              </a:defRPr>
            </a:pPr>
            <a:endParaRPr lang="en-US" sz="3600" dirty="0">
              <a:solidFill>
                <a:srgbClr val="FFFFFF"/>
              </a:solidFill>
              <a:latin typeface="Hoefler Text"/>
              <a:ea typeface="Hoefler Text"/>
              <a:cs typeface="Hoefler Text"/>
              <a:sym typeface="Hoefler Text"/>
            </a:endParaRPr>
          </a:p>
          <a:p>
            <a:pPr marL="0" lvl="0" indent="0">
              <a:lnSpc>
                <a:spcPct val="100000"/>
              </a:lnSpc>
              <a:spcBef>
                <a:spcPts val="0"/>
              </a:spcBef>
              <a:buNone/>
              <a:defRPr sz="1800">
                <a:solidFill>
                  <a:srgbClr val="000000"/>
                </a:solidFill>
              </a:defRPr>
            </a:pPr>
            <a:endParaRPr lang="en-US" sz="3600" dirty="0">
              <a:solidFill>
                <a:srgbClr val="FFFFFF"/>
              </a:solidFill>
              <a:latin typeface="Hoefler Text"/>
              <a:ea typeface="Hoefler Text"/>
              <a:cs typeface="Hoefler Text"/>
              <a:sym typeface="Hoefler Text"/>
            </a:endParaRPr>
          </a:p>
          <a:p>
            <a:pPr marL="0" lvl="0" indent="0">
              <a:lnSpc>
                <a:spcPct val="100000"/>
              </a:lnSpc>
              <a:spcBef>
                <a:spcPts val="0"/>
              </a:spcBef>
              <a:buNone/>
              <a:defRPr sz="1800">
                <a:solidFill>
                  <a:srgbClr val="000000"/>
                </a:solidFill>
              </a:defRPr>
            </a:pPr>
            <a:endParaRPr sz="3600" dirty="0">
              <a:solidFill>
                <a:srgbClr val="FFFFFF"/>
              </a:solidFill>
              <a:latin typeface="Hoefler Text"/>
              <a:ea typeface="Hoefler Text"/>
              <a:cs typeface="Hoefler Text"/>
              <a:sym typeface="Hoefler Text"/>
            </a:endParaRPr>
          </a:p>
        </p:txBody>
      </p:sp>
      <p:pic>
        <p:nvPicPr>
          <p:cNvPr id="2" name="Picture 1"/>
          <p:cNvPicPr>
            <a:picLocks noChangeAspect="1"/>
          </p:cNvPicPr>
          <p:nvPr/>
        </p:nvPicPr>
        <p:blipFill>
          <a:blip r:embed="rId3"/>
          <a:stretch>
            <a:fillRect/>
          </a:stretch>
        </p:blipFill>
        <p:spPr>
          <a:xfrm>
            <a:off x="5585382" y="4509093"/>
            <a:ext cx="2143125" cy="2143125"/>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bwMode="auto">
          <a:xfrm>
            <a:off x="650240" y="216747"/>
            <a:ext cx="11704320" cy="1779129"/>
          </a:xfrm>
        </p:spPr>
        <p:txBody>
          <a:bodyPr vert="horz" wrap="square" lIns="91440" tIns="65024" rIns="45720" bIns="65024" numCol="1" rtlCol="0" anchor="ctr" anchorCtr="0" compatLnSpc="1">
            <a:prstTxWarp prst="textNoShape">
              <a:avLst/>
            </a:prstTxWarp>
            <a:normAutofit/>
            <a:scene3d>
              <a:camera prst="orthographicFront"/>
              <a:lightRig rig="threePt" dir="t">
                <a:rot lat="0" lon="0" rev="4800000"/>
              </a:lightRig>
            </a:scene3d>
            <a:sp3d prstMaterial="matte">
              <a:bevelT w="50800" h="10160"/>
            </a:sp3d>
          </a:bodyPr>
          <a:lstStyle/>
          <a:p>
            <a:pPr eaLnBrk="1" hangingPunct="1">
              <a:defRPr/>
            </a:pPr>
            <a:r>
              <a:rPr lang="en-US" dirty="0"/>
              <a:t>Program Overview</a:t>
            </a:r>
          </a:p>
        </p:txBody>
      </p:sp>
      <p:sp>
        <p:nvSpPr>
          <p:cNvPr id="17411" name="Rectangle 3"/>
          <p:cNvSpPr>
            <a:spLocks noGrp="1"/>
          </p:cNvSpPr>
          <p:nvPr>
            <p:ph idx="1"/>
          </p:nvPr>
        </p:nvSpPr>
        <p:spPr>
          <a:xfrm>
            <a:off x="1396811" y="2668805"/>
            <a:ext cx="10957749" cy="4740005"/>
          </a:xfrm>
        </p:spPr>
        <p:txBody>
          <a:bodyPr/>
          <a:lstStyle/>
          <a:p>
            <a:pPr eaLnBrk="1" hangingPunct="1"/>
            <a:r>
              <a:rPr lang="en-US" altLang="en-US" dirty="0"/>
              <a:t>The </a:t>
            </a:r>
            <a:r>
              <a:rPr lang="en-US" altLang="en-US" dirty="0">
                <a:solidFill>
                  <a:srgbClr val="002060"/>
                </a:solidFill>
              </a:rPr>
              <a:t>Oakwood University Distance Dietetic Internship  Certificate Program (DDIP)  currently under probationary status </a:t>
            </a:r>
            <a:r>
              <a:rPr lang="en-US" altLang="en-US" dirty="0"/>
              <a:t>by the Accreditation Council for Education in Nutrition and Dietetics (ACEND) of the Academy of Nutrition and Dietetics (AND).</a:t>
            </a:r>
          </a:p>
          <a:p>
            <a:r>
              <a:rPr lang="en-US" altLang="en-US" i="1" dirty="0">
                <a:solidFill>
                  <a:srgbClr val="002060"/>
                </a:solidFill>
              </a:rPr>
              <a:t>Medical Nutrition Therapy Concentration</a:t>
            </a:r>
          </a:p>
          <a:p>
            <a:pPr eaLnBrk="1" hangingPunct="1"/>
            <a:endParaRPr lang="en-US" altLang="en-US" dirty="0"/>
          </a:p>
        </p:txBody>
      </p:sp>
    </p:spTree>
    <p:extLst>
      <p:ext uri="{BB962C8B-B14F-4D97-AF65-F5344CB8AC3E}">
        <p14:creationId xmlns:p14="http://schemas.microsoft.com/office/powerpoint/2010/main" val="2310796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bwMode="auto">
          <a:xfrm>
            <a:off x="650240" y="216747"/>
            <a:ext cx="11704320" cy="1779129"/>
          </a:xfrm>
        </p:spPr>
        <p:txBody>
          <a:bodyPr vert="horz" wrap="square" lIns="91440" tIns="65024" rIns="45720" bIns="65024" numCol="1" rtlCol="0" anchor="ctr" anchorCtr="0" compatLnSpc="1">
            <a:prstTxWarp prst="textNoShape">
              <a:avLst/>
            </a:prstTxWarp>
            <a:normAutofit/>
            <a:scene3d>
              <a:camera prst="orthographicFront"/>
              <a:lightRig rig="threePt" dir="t">
                <a:rot lat="0" lon="0" rev="4800000"/>
              </a:lightRig>
            </a:scene3d>
            <a:sp3d prstMaterial="matte">
              <a:bevelT w="50800" h="10160"/>
            </a:sp3d>
          </a:bodyPr>
          <a:lstStyle/>
          <a:p>
            <a:pPr eaLnBrk="1" hangingPunct="1">
              <a:defRPr/>
            </a:pPr>
            <a:r>
              <a:rPr lang="en-US"/>
              <a:t>Program Overview</a:t>
            </a:r>
          </a:p>
        </p:txBody>
      </p:sp>
      <p:sp>
        <p:nvSpPr>
          <p:cNvPr id="18435" name="Rectangle 3"/>
          <p:cNvSpPr>
            <a:spLocks noGrp="1"/>
          </p:cNvSpPr>
          <p:nvPr>
            <p:ph idx="1"/>
          </p:nvPr>
        </p:nvSpPr>
        <p:spPr>
          <a:xfrm>
            <a:off x="1396811" y="2428963"/>
            <a:ext cx="10957749" cy="4740005"/>
          </a:xfrm>
        </p:spPr>
        <p:txBody>
          <a:bodyPr>
            <a:normAutofit/>
          </a:bodyPr>
          <a:lstStyle/>
          <a:p>
            <a:pPr eaLnBrk="1" hangingPunct="1"/>
            <a:r>
              <a:rPr lang="en-US" altLang="en-US" dirty="0"/>
              <a:t>The DDIP offers 1000 hours of supervised practice and is comprised of  the following rotations.</a:t>
            </a:r>
          </a:p>
          <a:p>
            <a:pPr eaLnBrk="1" hangingPunct="1"/>
            <a:r>
              <a:rPr lang="en-US" altLang="en-US" dirty="0"/>
              <a:t>The rotations include:</a:t>
            </a:r>
          </a:p>
          <a:p>
            <a:pPr lvl="1" eaLnBrk="1" hangingPunct="1"/>
            <a:r>
              <a:rPr lang="en-US" altLang="en-US" dirty="0">
                <a:solidFill>
                  <a:srgbClr val="002060"/>
                </a:solidFill>
              </a:rPr>
              <a:t>Food Service Management</a:t>
            </a:r>
          </a:p>
          <a:p>
            <a:pPr lvl="1" eaLnBrk="1" hangingPunct="1"/>
            <a:r>
              <a:rPr lang="en-US" altLang="en-US" dirty="0">
                <a:solidFill>
                  <a:srgbClr val="002060"/>
                </a:solidFill>
              </a:rPr>
              <a:t>Community Nutrition</a:t>
            </a:r>
          </a:p>
          <a:p>
            <a:pPr lvl="1" eaLnBrk="1" hangingPunct="1"/>
            <a:r>
              <a:rPr lang="en-US" altLang="en-US" dirty="0">
                <a:solidFill>
                  <a:srgbClr val="002060"/>
                </a:solidFill>
              </a:rPr>
              <a:t>Clinical Nutrition</a:t>
            </a:r>
          </a:p>
        </p:txBody>
      </p:sp>
    </p:spTree>
    <p:extLst>
      <p:ext uri="{BB962C8B-B14F-4D97-AF65-F5344CB8AC3E}">
        <p14:creationId xmlns:p14="http://schemas.microsoft.com/office/powerpoint/2010/main" val="3977422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bwMode="auto">
          <a:xfrm>
            <a:off x="650240" y="216747"/>
            <a:ext cx="11704320" cy="1779129"/>
          </a:xfrm>
        </p:spPr>
        <p:txBody>
          <a:bodyPr vert="horz" wrap="square" lIns="91440" tIns="65024" rIns="45720" bIns="65024" numCol="1" rtlCol="0" anchor="ctr" anchorCtr="0" compatLnSpc="1">
            <a:prstTxWarp prst="textNoShape">
              <a:avLst/>
            </a:prstTxWarp>
            <a:normAutofit/>
            <a:scene3d>
              <a:camera prst="orthographicFront"/>
              <a:lightRig rig="threePt" dir="t">
                <a:rot lat="0" lon="0" rev="4800000"/>
              </a:lightRig>
            </a:scene3d>
            <a:sp3d prstMaterial="matte">
              <a:bevelT w="50800" h="10160"/>
            </a:sp3d>
          </a:bodyPr>
          <a:lstStyle/>
          <a:p>
            <a:pPr eaLnBrk="1" hangingPunct="1">
              <a:defRPr/>
            </a:pPr>
            <a:r>
              <a:rPr lang="en-US"/>
              <a:t>Supervised Practice</a:t>
            </a:r>
          </a:p>
        </p:txBody>
      </p:sp>
      <p:sp>
        <p:nvSpPr>
          <p:cNvPr id="14339" name="Rectangle 3"/>
          <p:cNvSpPr>
            <a:spLocks noGrp="1"/>
          </p:cNvSpPr>
          <p:nvPr>
            <p:ph idx="1"/>
          </p:nvPr>
        </p:nvSpPr>
        <p:spPr>
          <a:xfrm>
            <a:off x="890082" y="2269363"/>
            <a:ext cx="11921067" cy="6795911"/>
          </a:xfrm>
        </p:spPr>
        <p:txBody>
          <a:bodyPr/>
          <a:lstStyle/>
          <a:p>
            <a:pPr eaLnBrk="1" hangingPunct="1"/>
            <a:r>
              <a:rPr lang="en-US" altLang="en-US" dirty="0"/>
              <a:t>This represents a crucial step in developing the intern from “beginner” to “entry-level” </a:t>
            </a:r>
            <a:r>
              <a:rPr lang="en-US" altLang="en-US" b="1" i="1" dirty="0">
                <a:solidFill>
                  <a:srgbClr val="002060"/>
                </a:solidFill>
              </a:rPr>
              <a:t>competence</a:t>
            </a:r>
            <a:r>
              <a:rPr lang="en-US" altLang="en-US" i="1" dirty="0">
                <a:solidFill>
                  <a:srgbClr val="002060"/>
                </a:solidFill>
              </a:rPr>
              <a:t>.</a:t>
            </a:r>
            <a:r>
              <a:rPr lang="en-US" altLang="en-US" dirty="0">
                <a:solidFill>
                  <a:srgbClr val="002060"/>
                </a:solidFill>
              </a:rPr>
              <a:t>  </a:t>
            </a:r>
          </a:p>
          <a:p>
            <a:pPr eaLnBrk="1" hangingPunct="1"/>
            <a:endParaRPr lang="en-US" altLang="en-US" dirty="0"/>
          </a:p>
          <a:p>
            <a:pPr eaLnBrk="1" hangingPunct="1"/>
            <a:r>
              <a:rPr lang="en-US" altLang="en-US" b="1" i="1" dirty="0">
                <a:solidFill>
                  <a:srgbClr val="002060"/>
                </a:solidFill>
              </a:rPr>
              <a:t>Competence</a:t>
            </a:r>
            <a:r>
              <a:rPr lang="en-US" altLang="en-US" b="1" dirty="0"/>
              <a:t> </a:t>
            </a:r>
            <a:r>
              <a:rPr lang="en-US" altLang="en-US" dirty="0"/>
              <a:t>is defined as the quality or state of having requisite or </a:t>
            </a:r>
            <a:r>
              <a:rPr lang="en-US" altLang="en-US" dirty="0">
                <a:solidFill>
                  <a:srgbClr val="002060"/>
                </a:solidFill>
              </a:rPr>
              <a:t>adequate ability or qualities</a:t>
            </a:r>
            <a:r>
              <a:rPr lang="en-US" altLang="en-US" dirty="0"/>
              <a:t>.  </a:t>
            </a:r>
          </a:p>
        </p:txBody>
      </p:sp>
    </p:spTree>
    <p:extLst>
      <p:ext uri="{BB962C8B-B14F-4D97-AF65-F5344CB8AC3E}">
        <p14:creationId xmlns:p14="http://schemas.microsoft.com/office/powerpoint/2010/main" val="3639849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bwMode="auto">
          <a:xfrm>
            <a:off x="650240" y="216747"/>
            <a:ext cx="11704320" cy="1779129"/>
          </a:xfrm>
        </p:spPr>
        <p:txBody>
          <a:bodyPr vert="horz" wrap="square" lIns="91440" tIns="65024" rIns="45720" bIns="65024" numCol="1" rtlCol="0" anchor="ctr" anchorCtr="0" compatLnSpc="1">
            <a:prstTxWarp prst="textNoShape">
              <a:avLst/>
            </a:prstTxWarp>
            <a:normAutofit/>
            <a:scene3d>
              <a:camera prst="orthographicFront"/>
              <a:lightRig rig="threePt" dir="t">
                <a:rot lat="0" lon="0" rev="4800000"/>
              </a:lightRig>
            </a:scene3d>
            <a:sp3d prstMaterial="matte">
              <a:bevelT w="50800" h="10160"/>
            </a:sp3d>
          </a:bodyPr>
          <a:lstStyle/>
          <a:p>
            <a:pPr eaLnBrk="1" hangingPunct="1">
              <a:defRPr/>
            </a:pPr>
            <a:r>
              <a:rPr lang="en-US"/>
              <a:t>Supervised Practice</a:t>
            </a:r>
          </a:p>
        </p:txBody>
      </p:sp>
      <p:sp>
        <p:nvSpPr>
          <p:cNvPr id="15363" name="Rectangle 3"/>
          <p:cNvSpPr>
            <a:spLocks noGrp="1"/>
          </p:cNvSpPr>
          <p:nvPr>
            <p:ph idx="1"/>
          </p:nvPr>
        </p:nvSpPr>
        <p:spPr/>
        <p:txBody>
          <a:bodyPr/>
          <a:lstStyle/>
          <a:p>
            <a:pPr eaLnBrk="1" hangingPunct="1"/>
            <a:r>
              <a:rPr lang="en-US" altLang="en-US" dirty="0"/>
              <a:t>Supervised practice provides an opportunity for interns to practice dietetics-related activities </a:t>
            </a:r>
            <a:r>
              <a:rPr lang="en-US" altLang="en-US" dirty="0">
                <a:solidFill>
                  <a:srgbClr val="002060"/>
                </a:solidFill>
              </a:rPr>
              <a:t>under supervision </a:t>
            </a:r>
            <a:r>
              <a:rPr lang="en-US" altLang="en-US" dirty="0"/>
              <a:t>while building skills, </a:t>
            </a:r>
            <a:r>
              <a:rPr lang="en-US" altLang="en-US" dirty="0">
                <a:solidFill>
                  <a:srgbClr val="002060"/>
                </a:solidFill>
              </a:rPr>
              <a:t>gradually increasing workload and complexity of work</a:t>
            </a:r>
            <a:r>
              <a:rPr lang="en-US" altLang="en-US" dirty="0"/>
              <a:t>, and </a:t>
            </a:r>
            <a:r>
              <a:rPr lang="en-US" altLang="en-US" dirty="0">
                <a:solidFill>
                  <a:srgbClr val="002060"/>
                </a:solidFill>
              </a:rPr>
              <a:t>applying didactic learning to real-life dietetics practice. </a:t>
            </a:r>
          </a:p>
          <a:p>
            <a:pPr lvl="1" eaLnBrk="1" hangingPunct="1"/>
            <a:r>
              <a:rPr lang="en-US" altLang="en-US" dirty="0"/>
              <a:t>Upon culmination of each rotation, interns should have developed the skills necessary for them to perform your job in a </a:t>
            </a:r>
            <a:r>
              <a:rPr lang="en-US" altLang="en-US" b="1" i="1" dirty="0">
                <a:solidFill>
                  <a:srgbClr val="002060"/>
                </a:solidFill>
              </a:rPr>
              <a:t>satisfactory</a:t>
            </a:r>
            <a:r>
              <a:rPr lang="en-US" altLang="en-US" dirty="0"/>
              <a:t> manner.  </a:t>
            </a:r>
          </a:p>
          <a:p>
            <a:pPr eaLnBrk="1" hangingPunct="1"/>
            <a:endParaRPr lang="en-US" altLang="en-US" dirty="0"/>
          </a:p>
        </p:txBody>
      </p:sp>
    </p:spTree>
    <p:extLst>
      <p:ext uri="{BB962C8B-B14F-4D97-AF65-F5344CB8AC3E}">
        <p14:creationId xmlns:p14="http://schemas.microsoft.com/office/powerpoint/2010/main" val="3535164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4294967295"/>
          </p:nvPr>
        </p:nvSpPr>
        <p:spPr>
          <a:xfrm>
            <a:off x="0" y="2524125"/>
            <a:ext cx="11704638" cy="6578600"/>
          </a:xfrm>
        </p:spPr>
        <p:txBody>
          <a:bodyPr/>
          <a:lstStyle/>
          <a:p>
            <a:pPr eaLnBrk="1" hangingPunct="1">
              <a:buFont typeface="Wingdings 2" panose="05020102010507070707" pitchFamily="18" charset="2"/>
              <a:buNone/>
            </a:pPr>
            <a:r>
              <a:rPr lang="en-US" altLang="en-US"/>
              <a:t> </a:t>
            </a:r>
          </a:p>
          <a:p>
            <a:pPr eaLnBrk="1" hangingPunct="1"/>
            <a:endParaRPr lang="en-US" altLang="en-US"/>
          </a:p>
        </p:txBody>
      </p:sp>
      <p:graphicFrame>
        <p:nvGraphicFramePr>
          <p:cNvPr id="19514" name="Group 58"/>
          <p:cNvGraphicFramePr>
            <a:graphicFrameLocks noGrp="1"/>
          </p:cNvGraphicFramePr>
          <p:nvPr>
            <p:extLst>
              <p:ext uri="{D42A27DB-BD31-4B8C-83A1-F6EECF244321}">
                <p14:modId xmlns:p14="http://schemas.microsoft.com/office/powerpoint/2010/main" val="1248535370"/>
              </p:ext>
            </p:extLst>
          </p:nvPr>
        </p:nvGraphicFramePr>
        <p:xfrm>
          <a:off x="0" y="0"/>
          <a:ext cx="13004800" cy="9753600"/>
        </p:xfrm>
        <a:graphic>
          <a:graphicData uri="http://schemas.openxmlformats.org/drawingml/2006/table">
            <a:tbl>
              <a:tblPr/>
              <a:tblGrid>
                <a:gridCol w="8173143">
                  <a:extLst>
                    <a:ext uri="{9D8B030D-6E8A-4147-A177-3AD203B41FA5}">
                      <a16:colId xmlns:a16="http://schemas.microsoft.com/office/drawing/2014/main" val="20000"/>
                    </a:ext>
                  </a:extLst>
                </a:gridCol>
                <a:gridCol w="4831657">
                  <a:extLst>
                    <a:ext uri="{9D8B030D-6E8A-4147-A177-3AD203B41FA5}">
                      <a16:colId xmlns:a16="http://schemas.microsoft.com/office/drawing/2014/main" val="20001"/>
                    </a:ext>
                  </a:extLst>
                </a:gridCol>
              </a:tblGrid>
              <a:tr h="1212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FFFF"/>
                          </a:solidFill>
                          <a:effectLst/>
                          <a:latin typeface="Corbel" pitchFamily="34" charset="0"/>
                          <a:cs typeface="Arial" pitchFamily="34" charset="0"/>
                        </a:rPr>
                        <a:t>Rotations</a:t>
                      </a:r>
                    </a:p>
                  </a:txBody>
                  <a:tcPr marL="130048" marR="130048" marT="65024" marB="650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FFFFFF"/>
                          </a:solidFill>
                          <a:effectLst/>
                          <a:latin typeface="Corbel" pitchFamily="34" charset="0"/>
                          <a:cs typeface="Arial" pitchFamily="34" charset="0"/>
                        </a:rPr>
                        <a:t>Supervised Practice Hours</a:t>
                      </a:r>
                    </a:p>
                  </a:txBody>
                  <a:tcPr marL="130048" marR="130048" marT="65024" marB="650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4179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orbel" pitchFamily="34" charset="0"/>
                          <a:cs typeface="Arial" pitchFamily="34" charset="0"/>
                        </a:rPr>
                        <a:t>Food Service Management</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0000"/>
                          </a:solidFill>
                          <a:effectLst/>
                          <a:latin typeface="Corbel" pitchFamily="34" charset="0"/>
                          <a:cs typeface="Arial" pitchFamily="34" charset="0"/>
                        </a:rPr>
                        <a:t>Acute Care</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0000"/>
                          </a:solidFill>
                          <a:effectLst/>
                          <a:latin typeface="Corbel" pitchFamily="34" charset="0"/>
                          <a:cs typeface="Arial" pitchFamily="34" charset="0"/>
                        </a:rPr>
                        <a:t>School District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2000" b="1" i="0" u="none" strike="noStrike" cap="none" normalizeH="0" baseline="0" dirty="0">
                          <a:ln>
                            <a:noFill/>
                          </a:ln>
                          <a:solidFill>
                            <a:srgbClr val="000000"/>
                          </a:solidFill>
                          <a:effectLst/>
                          <a:latin typeface="Corbel" pitchFamily="34" charset="0"/>
                          <a:cs typeface="Arial" pitchFamily="34" charset="0"/>
                        </a:rPr>
                        <a:t>TOTAL</a:t>
                      </a:r>
                    </a:p>
                  </a:txBody>
                  <a:tcPr marL="130048" marR="130048" marT="65024" marB="650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1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orbel" pitchFamily="34" charset="0"/>
                          <a:cs typeface="Arial" pitchFamily="34" charset="0"/>
                        </a:rPr>
                        <a:t>120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orbel" pitchFamily="34" charset="0"/>
                          <a:cs typeface="Arial" pitchFamily="34" charset="0"/>
                        </a:rPr>
                        <a:t>80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C00000"/>
                          </a:solidFill>
                          <a:effectLst/>
                          <a:latin typeface="Corbel" pitchFamily="34" charset="0"/>
                          <a:cs typeface="Arial" pitchFamily="34" charset="0"/>
                        </a:rPr>
                        <a:t>180</a:t>
                      </a:r>
                    </a:p>
                  </a:txBody>
                  <a:tcPr marL="130048" marR="130048" marT="65024" marB="650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1E7"/>
                    </a:solidFill>
                  </a:tcPr>
                </a:tc>
                <a:extLst>
                  <a:ext uri="{0D108BD9-81ED-4DB2-BD59-A6C34878D82A}">
                    <a16:rowId xmlns:a16="http://schemas.microsoft.com/office/drawing/2014/main" val="10002"/>
                  </a:ext>
                </a:extLst>
              </a:tr>
              <a:tr h="17382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orbel" pitchFamily="34" charset="0"/>
                          <a:cs typeface="Arial" pitchFamily="34" charset="0"/>
                        </a:rPr>
                        <a:t>Community Nutrition</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0000"/>
                          </a:solidFill>
                          <a:effectLst/>
                          <a:latin typeface="Corbel" pitchFamily="34" charset="0"/>
                          <a:cs typeface="Arial" pitchFamily="34" charset="0"/>
                        </a:rPr>
                        <a:t>WIC</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0000"/>
                          </a:solidFill>
                          <a:effectLst/>
                          <a:latin typeface="Corbel" pitchFamily="34" charset="0"/>
                          <a:cs typeface="Arial" pitchFamily="34" charset="0"/>
                        </a:rPr>
                        <a:t>Diabetes Center/Outpatient Clinic/Inpatient Hospital</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0000"/>
                          </a:solidFill>
                          <a:effectLst/>
                          <a:latin typeface="Corbel" pitchFamily="34" charset="0"/>
                          <a:cs typeface="Arial" pitchFamily="34" charset="0"/>
                        </a:rPr>
                        <a:t>Wellness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2000" b="1" i="0" u="none" strike="noStrike" cap="none" normalizeH="0" baseline="0" dirty="0">
                          <a:ln>
                            <a:noFill/>
                          </a:ln>
                          <a:solidFill>
                            <a:srgbClr val="000000"/>
                          </a:solidFill>
                          <a:effectLst/>
                          <a:latin typeface="Corbel" pitchFamily="34" charset="0"/>
                          <a:cs typeface="Arial" pitchFamily="34" charset="0"/>
                        </a:rPr>
                        <a:t>TOTAL</a:t>
                      </a:r>
                    </a:p>
                  </a:txBody>
                  <a:tcPr marL="130048" marR="130048" marT="65024" marB="650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orbel" pitchFamily="34" charset="0"/>
                          <a:cs typeface="Arial" pitchFamily="34" charset="0"/>
                        </a:rPr>
                        <a:t>120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orbel" pitchFamily="34" charset="0"/>
                          <a:cs typeface="Arial" pitchFamily="34" charset="0"/>
                        </a:rPr>
                        <a:t>80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orbel" pitchFamily="34" charset="0"/>
                          <a:cs typeface="Arial" pitchFamily="34" charset="0"/>
                        </a:rPr>
                        <a:t>40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C00000"/>
                          </a:solidFill>
                          <a:effectLst/>
                          <a:latin typeface="Corbel" pitchFamily="34" charset="0"/>
                          <a:cs typeface="Arial" pitchFamily="34" charset="0"/>
                        </a:rPr>
                        <a:t>180</a:t>
                      </a:r>
                    </a:p>
                  </a:txBody>
                  <a:tcPr marL="130048" marR="130048" marT="65024" marB="650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extLst>
                  <a:ext uri="{0D108BD9-81ED-4DB2-BD59-A6C34878D82A}">
                    <a16:rowId xmlns:a16="http://schemas.microsoft.com/office/drawing/2014/main" val="10003"/>
                  </a:ext>
                </a:extLst>
              </a:tr>
              <a:tr h="39804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orbel" pitchFamily="34" charset="0"/>
                          <a:cs typeface="Arial" pitchFamily="34" charset="0"/>
                        </a:rPr>
                        <a:t>Clinical Nutrition</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0000"/>
                          </a:solidFill>
                          <a:effectLst/>
                          <a:latin typeface="Corbel" pitchFamily="34" charset="0"/>
                          <a:cs typeface="Arial" pitchFamily="34" charset="0"/>
                        </a:rPr>
                        <a:t>Long Term Care</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0000"/>
                          </a:solidFill>
                          <a:effectLst/>
                          <a:latin typeface="Corbel" pitchFamily="34" charset="0"/>
                          <a:cs typeface="Arial" pitchFamily="34" charset="0"/>
                        </a:rPr>
                        <a:t>General Medical</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0000"/>
                          </a:solidFill>
                          <a:effectLst/>
                          <a:latin typeface="Corbel" pitchFamily="34" charset="0"/>
                          <a:cs typeface="Arial" pitchFamily="34" charset="0"/>
                        </a:rPr>
                        <a:t>Oncology</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0000"/>
                          </a:solidFill>
                          <a:effectLst/>
                          <a:latin typeface="Corbel" pitchFamily="34" charset="0"/>
                          <a:cs typeface="Arial" pitchFamily="34" charset="0"/>
                        </a:rPr>
                        <a:t>Cardiac</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0000"/>
                          </a:solidFill>
                          <a:effectLst/>
                          <a:latin typeface="Corbel" pitchFamily="34" charset="0"/>
                          <a:cs typeface="Arial" pitchFamily="34" charset="0"/>
                        </a:rPr>
                        <a:t>Medical/Surgical</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0000"/>
                          </a:solidFill>
                          <a:effectLst/>
                          <a:latin typeface="Corbel" pitchFamily="34" charset="0"/>
                          <a:cs typeface="Arial" pitchFamily="34" charset="0"/>
                        </a:rPr>
                        <a:t>Pulmonary</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0000"/>
                          </a:solidFill>
                          <a:effectLst/>
                          <a:latin typeface="Corbel" pitchFamily="34" charset="0"/>
                          <a:cs typeface="Arial" pitchFamily="34" charset="0"/>
                        </a:rPr>
                        <a:t>Behavioral Health/Eating Disorders</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0000"/>
                          </a:solidFill>
                          <a:effectLst/>
                          <a:latin typeface="Corbel" pitchFamily="34" charset="0"/>
                          <a:cs typeface="Arial" pitchFamily="34" charset="0"/>
                        </a:rPr>
                        <a:t>Pediatrics/OB</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0000"/>
                          </a:solidFill>
                          <a:effectLst/>
                          <a:latin typeface="Corbel" pitchFamily="34" charset="0"/>
                          <a:cs typeface="Arial" pitchFamily="34" charset="0"/>
                        </a:rPr>
                        <a:t>Renal Inpatient/outpatient</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rgbClr val="000000"/>
                          </a:solidFill>
                          <a:effectLst/>
                          <a:latin typeface="Corbel" pitchFamily="34" charset="0"/>
                          <a:cs typeface="Arial" pitchFamily="34" charset="0"/>
                        </a:rPr>
                        <a:t>Nutrition Support/ICU</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2000" b="1" i="0" u="none" strike="noStrike" cap="none" normalizeH="0" baseline="0" dirty="0">
                          <a:ln>
                            <a:noFill/>
                          </a:ln>
                          <a:solidFill>
                            <a:srgbClr val="000000"/>
                          </a:solidFill>
                          <a:effectLst/>
                          <a:latin typeface="Corbel" pitchFamily="34" charset="0"/>
                          <a:cs typeface="Arial" pitchFamily="34" charset="0"/>
                        </a:rPr>
                        <a:t>TOTAL</a:t>
                      </a:r>
                    </a:p>
                  </a:txBody>
                  <a:tcPr marL="130048" marR="130048" marT="65024" marB="650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1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0000"/>
                        </a:solidFill>
                        <a:effectLst/>
                        <a:latin typeface="Corbe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orbel" pitchFamily="34" charset="0"/>
                          <a:cs typeface="Arial" pitchFamily="34" charset="0"/>
                        </a:rPr>
                        <a:t>40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orbel" pitchFamily="34" charset="0"/>
                          <a:cs typeface="Arial" pitchFamily="34" charset="0"/>
                        </a:rPr>
                        <a:t>80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orbel" pitchFamily="34" charset="0"/>
                          <a:cs typeface="Arial" pitchFamily="34" charset="0"/>
                        </a:rPr>
                        <a:t>40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orbel" pitchFamily="34" charset="0"/>
                          <a:cs typeface="Arial" pitchFamily="34" charset="0"/>
                        </a:rPr>
                        <a:t>40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orbel" pitchFamily="34" charset="0"/>
                          <a:cs typeface="Arial" pitchFamily="34" charset="0"/>
                        </a:rPr>
                        <a:t>80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orbel" pitchFamily="34" charset="0"/>
                          <a:cs typeface="Arial" pitchFamily="34" charset="0"/>
                        </a:rPr>
                        <a:t>80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orbel" pitchFamily="34" charset="0"/>
                          <a:cs typeface="Arial" pitchFamily="34" charset="0"/>
                        </a:rPr>
                        <a:t>40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orbel" pitchFamily="34" charset="0"/>
                          <a:cs typeface="Arial" pitchFamily="34" charset="0"/>
                        </a:rPr>
                        <a:t>40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orbel" pitchFamily="34" charset="0"/>
                          <a:cs typeface="Arial" pitchFamily="34" charset="0"/>
                        </a:rPr>
                        <a:t>80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orbel" pitchFamily="34" charset="0"/>
                          <a:cs typeface="Arial" pitchFamily="34" charset="0"/>
                        </a:rPr>
                        <a:t>160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C00000"/>
                          </a:solidFill>
                          <a:effectLst/>
                          <a:latin typeface="Corbel" pitchFamily="34" charset="0"/>
                          <a:cs typeface="Arial" pitchFamily="34" charset="0"/>
                        </a:rPr>
                        <a:t>560</a:t>
                      </a:r>
                    </a:p>
                  </a:txBody>
                  <a:tcPr marL="130048" marR="130048" marT="65024" marB="650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1E7"/>
                    </a:solidFill>
                  </a:tcPr>
                </a:tc>
                <a:extLst>
                  <a:ext uri="{0D108BD9-81ED-4DB2-BD59-A6C34878D82A}">
                    <a16:rowId xmlns:a16="http://schemas.microsoft.com/office/drawing/2014/main" val="10004"/>
                  </a:ext>
                </a:extLst>
              </a:tr>
              <a:tr h="7023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rgbClr val="000000"/>
                          </a:solidFill>
                          <a:effectLst/>
                          <a:latin typeface="Corbel" pitchFamily="34" charset="0"/>
                          <a:cs typeface="Arial" pitchFamily="34" charset="0"/>
                        </a:rPr>
                        <a:t>Electives</a:t>
                      </a:r>
                    </a:p>
                  </a:txBody>
                  <a:tcPr marL="130048" marR="130048" marT="65024" marB="650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C00000"/>
                          </a:solidFill>
                          <a:effectLst/>
                          <a:latin typeface="Corbel" pitchFamily="34" charset="0"/>
                          <a:cs typeface="Arial" pitchFamily="34" charset="0"/>
                        </a:rPr>
                        <a:t>80</a:t>
                      </a:r>
                    </a:p>
                  </a:txBody>
                  <a:tcPr marL="130048" marR="130048" marT="65024" marB="650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extLst>
                  <a:ext uri="{0D108BD9-81ED-4DB2-BD59-A6C34878D82A}">
                    <a16:rowId xmlns:a16="http://schemas.microsoft.com/office/drawing/2014/main" val="1732309081"/>
                  </a:ext>
                </a:extLst>
              </a:tr>
              <a:tr h="7023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a:ln>
                            <a:noFill/>
                          </a:ln>
                          <a:solidFill>
                            <a:srgbClr val="C00000"/>
                          </a:solidFill>
                          <a:effectLst/>
                          <a:latin typeface="Corbel" pitchFamily="34" charset="0"/>
                          <a:cs typeface="Arial" pitchFamily="34" charset="0"/>
                        </a:rPr>
                        <a:t>                                           </a:t>
                      </a:r>
                      <a:r>
                        <a:rPr kumimoji="0" lang="en-US" sz="2600" b="1" i="0" u="none" strike="noStrike" cap="none" normalizeH="0" baseline="0" dirty="0">
                          <a:ln>
                            <a:noFill/>
                          </a:ln>
                          <a:solidFill>
                            <a:srgbClr val="C00000"/>
                          </a:solidFill>
                          <a:effectLst/>
                          <a:latin typeface="Corbel" pitchFamily="34" charset="0"/>
                          <a:cs typeface="Arial" pitchFamily="34" charset="0"/>
                        </a:rPr>
                        <a:t>TOTALS</a:t>
                      </a:r>
                    </a:p>
                  </a:txBody>
                  <a:tcPr marL="130048" marR="130048" marT="65024" marB="650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a:ln>
                            <a:noFill/>
                          </a:ln>
                          <a:solidFill>
                            <a:srgbClr val="C00000"/>
                          </a:solidFill>
                          <a:effectLst/>
                          <a:latin typeface="Corbel" pitchFamily="34" charset="0"/>
                          <a:cs typeface="Arial" pitchFamily="34" charset="0"/>
                        </a:rPr>
                        <a:t>1000</a:t>
                      </a:r>
                    </a:p>
                  </a:txBody>
                  <a:tcPr marL="130048" marR="130048" marT="65024" marB="650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181797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bwMode="auto">
          <a:xfrm>
            <a:off x="650240" y="216747"/>
            <a:ext cx="11704320" cy="1779129"/>
          </a:xfrm>
        </p:spPr>
        <p:txBody>
          <a:bodyPr vert="horz" wrap="square" lIns="91440" tIns="65024" rIns="45720" bIns="65024" numCol="1" rtlCol="0" anchor="ctr" anchorCtr="0" compatLnSpc="1">
            <a:prstTxWarp prst="textNoShape">
              <a:avLst/>
            </a:prstTxWarp>
            <a:normAutofit/>
            <a:scene3d>
              <a:camera prst="orthographicFront"/>
              <a:lightRig rig="threePt" dir="t">
                <a:rot lat="0" lon="0" rev="4800000"/>
              </a:lightRig>
            </a:scene3d>
            <a:sp3d prstMaterial="matte">
              <a:bevelT w="50800" h="10160"/>
            </a:sp3d>
          </a:bodyPr>
          <a:lstStyle/>
          <a:p>
            <a:pPr eaLnBrk="1" hangingPunct="1">
              <a:defRPr/>
            </a:pPr>
            <a:r>
              <a:rPr lang="en-US" dirty="0"/>
              <a:t>Role of DI Team</a:t>
            </a:r>
          </a:p>
        </p:txBody>
      </p:sp>
      <p:sp>
        <p:nvSpPr>
          <p:cNvPr id="24579" name="Rectangle 3"/>
          <p:cNvSpPr>
            <a:spLocks noGrp="1"/>
          </p:cNvSpPr>
          <p:nvPr>
            <p:ph idx="1"/>
          </p:nvPr>
        </p:nvSpPr>
        <p:spPr>
          <a:xfrm>
            <a:off x="1396812" y="2338467"/>
            <a:ext cx="10957749" cy="6194606"/>
          </a:xfrm>
        </p:spPr>
        <p:txBody>
          <a:bodyPr>
            <a:normAutofit fontScale="92500" lnSpcReduction="20000"/>
          </a:bodyPr>
          <a:lstStyle/>
          <a:p>
            <a:pPr eaLnBrk="1" hangingPunct="1">
              <a:lnSpc>
                <a:spcPct val="80000"/>
              </a:lnSpc>
            </a:pPr>
            <a:r>
              <a:rPr lang="en-US" altLang="en-US" sz="3982" dirty="0">
                <a:solidFill>
                  <a:srgbClr val="002060"/>
                </a:solidFill>
              </a:rPr>
              <a:t>Monitor progress </a:t>
            </a:r>
            <a:r>
              <a:rPr lang="en-US" altLang="en-US" sz="3982" dirty="0"/>
              <a:t>of interns and assess their matriculation. </a:t>
            </a:r>
          </a:p>
          <a:p>
            <a:pPr eaLnBrk="1" hangingPunct="1">
              <a:lnSpc>
                <a:spcPct val="80000"/>
              </a:lnSpc>
            </a:pPr>
            <a:r>
              <a:rPr lang="en-US" altLang="en-US" sz="3982" dirty="0">
                <a:solidFill>
                  <a:srgbClr val="002060"/>
                </a:solidFill>
              </a:rPr>
              <a:t>Address any concerns </a:t>
            </a:r>
            <a:r>
              <a:rPr lang="en-US" altLang="en-US" sz="3982" dirty="0"/>
              <a:t>raised by either the preceptor or intern in a timely manner.</a:t>
            </a:r>
          </a:p>
          <a:p>
            <a:pPr eaLnBrk="1" hangingPunct="1">
              <a:lnSpc>
                <a:spcPct val="80000"/>
              </a:lnSpc>
            </a:pPr>
            <a:r>
              <a:rPr lang="en-US" altLang="en-US" sz="3982" dirty="0"/>
              <a:t>Incorporate </a:t>
            </a:r>
            <a:r>
              <a:rPr lang="en-US" altLang="en-US" sz="3982" dirty="0">
                <a:solidFill>
                  <a:srgbClr val="002060"/>
                </a:solidFill>
              </a:rPr>
              <a:t>preceptor feedback </a:t>
            </a:r>
            <a:r>
              <a:rPr lang="en-US" altLang="en-US" sz="3982" dirty="0"/>
              <a:t>into the continuous </a:t>
            </a:r>
            <a:r>
              <a:rPr lang="en-US" altLang="en-US" sz="3982" dirty="0">
                <a:solidFill>
                  <a:srgbClr val="002060"/>
                </a:solidFill>
              </a:rPr>
              <a:t>quality improvement</a:t>
            </a:r>
            <a:r>
              <a:rPr lang="en-US" altLang="en-US" sz="3982" dirty="0"/>
              <a:t> process.</a:t>
            </a:r>
          </a:p>
          <a:p>
            <a:pPr eaLnBrk="1" hangingPunct="1">
              <a:lnSpc>
                <a:spcPct val="80000"/>
              </a:lnSpc>
            </a:pPr>
            <a:r>
              <a:rPr lang="en-US" altLang="en-US" sz="3982" dirty="0"/>
              <a:t>Work with preceptors to </a:t>
            </a:r>
            <a:r>
              <a:rPr lang="en-US" altLang="en-US" sz="3982" dirty="0">
                <a:solidFill>
                  <a:srgbClr val="002060"/>
                </a:solidFill>
              </a:rPr>
              <a:t>develop alternatives and solutions </a:t>
            </a:r>
            <a:r>
              <a:rPr lang="en-US" altLang="en-US" sz="3982" dirty="0"/>
              <a:t>to challenges and difficulties as they arise.</a:t>
            </a:r>
          </a:p>
          <a:p>
            <a:pPr eaLnBrk="1" hangingPunct="1">
              <a:lnSpc>
                <a:spcPct val="80000"/>
              </a:lnSpc>
            </a:pPr>
            <a:r>
              <a:rPr lang="en-US" altLang="en-US" sz="3982" dirty="0">
                <a:solidFill>
                  <a:srgbClr val="002060"/>
                </a:solidFill>
              </a:rPr>
              <a:t>Communicate any changes</a:t>
            </a:r>
            <a:r>
              <a:rPr lang="en-US" altLang="en-US" sz="3982" dirty="0"/>
              <a:t> in policy and procedures, curriculum, rotation descriptions, or competencies/learning outcomes with preceptors and interns.</a:t>
            </a:r>
          </a:p>
          <a:p>
            <a:pPr eaLnBrk="1" hangingPunct="1">
              <a:lnSpc>
                <a:spcPct val="80000"/>
              </a:lnSpc>
            </a:pPr>
            <a:r>
              <a:rPr lang="en-US" altLang="en-US" sz="3982" dirty="0">
                <a:solidFill>
                  <a:srgbClr val="002060"/>
                </a:solidFill>
              </a:rPr>
              <a:t>Facilitate</a:t>
            </a:r>
            <a:r>
              <a:rPr lang="en-US" altLang="en-US" sz="3982" dirty="0"/>
              <a:t> didactic </a:t>
            </a:r>
            <a:r>
              <a:rPr lang="en-US" altLang="en-US" sz="3982" dirty="0">
                <a:solidFill>
                  <a:srgbClr val="002060"/>
                </a:solidFill>
              </a:rPr>
              <a:t>coursework and evaluation</a:t>
            </a:r>
            <a:r>
              <a:rPr lang="en-US" altLang="en-US" sz="3982" dirty="0"/>
              <a:t>.</a:t>
            </a:r>
          </a:p>
        </p:txBody>
      </p:sp>
    </p:spTree>
    <p:extLst>
      <p:ext uri="{BB962C8B-B14F-4D97-AF65-F5344CB8AC3E}">
        <p14:creationId xmlns:p14="http://schemas.microsoft.com/office/powerpoint/2010/main" val="3619085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bwMode="auto">
          <a:xfrm>
            <a:off x="650240" y="216747"/>
            <a:ext cx="11704320" cy="1779129"/>
          </a:xfrm>
        </p:spPr>
        <p:txBody>
          <a:bodyPr vert="horz" wrap="square" lIns="91440" tIns="65024" rIns="45720" bIns="65024" numCol="1" rtlCol="0" anchor="ctr" anchorCtr="0" compatLnSpc="1">
            <a:prstTxWarp prst="textNoShape">
              <a:avLst/>
            </a:prstTxWarp>
            <a:normAutofit/>
            <a:scene3d>
              <a:camera prst="orthographicFront"/>
              <a:lightRig rig="threePt" dir="t">
                <a:rot lat="0" lon="0" rev="4800000"/>
              </a:lightRig>
            </a:scene3d>
            <a:sp3d prstMaterial="matte">
              <a:bevelT w="50800" h="10160"/>
            </a:sp3d>
          </a:bodyPr>
          <a:lstStyle/>
          <a:p>
            <a:pPr eaLnBrk="1" hangingPunct="1">
              <a:defRPr/>
            </a:pPr>
            <a:r>
              <a:rPr lang="en-US"/>
              <a:t>Role of the Intern</a:t>
            </a:r>
          </a:p>
        </p:txBody>
      </p:sp>
      <p:sp>
        <p:nvSpPr>
          <p:cNvPr id="25603" name="Rectangle 3"/>
          <p:cNvSpPr>
            <a:spLocks noGrp="1"/>
          </p:cNvSpPr>
          <p:nvPr>
            <p:ph idx="1"/>
          </p:nvPr>
        </p:nvSpPr>
        <p:spPr>
          <a:xfrm>
            <a:off x="1396811" y="2473933"/>
            <a:ext cx="10957749" cy="6310303"/>
          </a:xfrm>
        </p:spPr>
        <p:txBody>
          <a:bodyPr>
            <a:normAutofit fontScale="92500" lnSpcReduction="10000"/>
          </a:bodyPr>
          <a:lstStyle/>
          <a:p>
            <a:pPr eaLnBrk="1" hangingPunct="1">
              <a:lnSpc>
                <a:spcPct val="80000"/>
              </a:lnSpc>
            </a:pPr>
            <a:r>
              <a:rPr lang="en-US" altLang="en-US" sz="3982" dirty="0">
                <a:solidFill>
                  <a:srgbClr val="002060"/>
                </a:solidFill>
              </a:rPr>
              <a:t>Prepare for and participate </a:t>
            </a:r>
            <a:r>
              <a:rPr lang="en-US" altLang="en-US" sz="3982" dirty="0"/>
              <a:t>in all supervised practice activities.</a:t>
            </a:r>
          </a:p>
          <a:p>
            <a:pPr eaLnBrk="1" hangingPunct="1">
              <a:lnSpc>
                <a:spcPct val="80000"/>
              </a:lnSpc>
            </a:pPr>
            <a:r>
              <a:rPr lang="en-US" altLang="en-US" sz="3982" dirty="0">
                <a:solidFill>
                  <a:srgbClr val="002060"/>
                </a:solidFill>
              </a:rPr>
              <a:t>Demonstrate professional attributes </a:t>
            </a:r>
            <a:r>
              <a:rPr lang="en-US" altLang="en-US" sz="3982" dirty="0"/>
              <a:t>including timeliness, organization, respect, a positive attitude, motivation, open-mindedness, flexibility, and patience.</a:t>
            </a:r>
          </a:p>
          <a:p>
            <a:pPr eaLnBrk="1" hangingPunct="1">
              <a:lnSpc>
                <a:spcPct val="80000"/>
              </a:lnSpc>
            </a:pPr>
            <a:r>
              <a:rPr lang="en-US" altLang="en-US" sz="3982" dirty="0"/>
              <a:t>Assume </a:t>
            </a:r>
            <a:r>
              <a:rPr lang="en-US" altLang="en-US" sz="3982" dirty="0">
                <a:solidFill>
                  <a:srgbClr val="002060"/>
                </a:solidFill>
              </a:rPr>
              <a:t>responsibility</a:t>
            </a:r>
            <a:r>
              <a:rPr lang="en-US" altLang="en-US" sz="3982" dirty="0"/>
              <a:t> for their own learning and </a:t>
            </a:r>
            <a:r>
              <a:rPr lang="en-US" altLang="en-US" sz="3982" dirty="0">
                <a:solidFill>
                  <a:srgbClr val="002060"/>
                </a:solidFill>
              </a:rPr>
              <a:t>be self-directed learners.</a:t>
            </a:r>
          </a:p>
          <a:p>
            <a:pPr eaLnBrk="1" hangingPunct="1">
              <a:lnSpc>
                <a:spcPct val="80000"/>
              </a:lnSpc>
            </a:pPr>
            <a:r>
              <a:rPr lang="en-US" altLang="en-US" sz="3982" dirty="0">
                <a:solidFill>
                  <a:srgbClr val="002060"/>
                </a:solidFill>
              </a:rPr>
              <a:t>Communicate regularly with the preceptor </a:t>
            </a:r>
            <a:r>
              <a:rPr lang="en-US" altLang="en-US" sz="3982" dirty="0"/>
              <a:t>regarding expectations, progress, questions, and difficulties.</a:t>
            </a:r>
          </a:p>
          <a:p>
            <a:pPr eaLnBrk="1" hangingPunct="1">
              <a:lnSpc>
                <a:spcPct val="80000"/>
              </a:lnSpc>
            </a:pPr>
            <a:r>
              <a:rPr lang="en-US" altLang="en-US" sz="3982" dirty="0"/>
              <a:t>Be </a:t>
            </a:r>
            <a:r>
              <a:rPr lang="en-US" altLang="en-US" sz="3982" dirty="0">
                <a:solidFill>
                  <a:srgbClr val="002060"/>
                </a:solidFill>
              </a:rPr>
              <a:t>respectful </a:t>
            </a:r>
            <a:r>
              <a:rPr lang="en-US" altLang="en-US" sz="3982" dirty="0"/>
              <a:t>of the preceptor’s willingness to precept.</a:t>
            </a:r>
          </a:p>
        </p:txBody>
      </p:sp>
    </p:spTree>
    <p:extLst>
      <p:ext uri="{BB962C8B-B14F-4D97-AF65-F5344CB8AC3E}">
        <p14:creationId xmlns:p14="http://schemas.microsoft.com/office/powerpoint/2010/main" val="1888757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p:nvPr/>
        </p:nvSpPr>
        <p:spPr>
          <a:xfrm>
            <a:off x="1270000" y="6362700"/>
            <a:ext cx="10464800" cy="6096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10000"/>
              </a:lnSpc>
              <a:defRPr sz="3300" i="1"/>
            </a:lvl1pPr>
          </a:lstStyle>
          <a:p>
            <a:pPr lvl="0">
              <a:defRPr sz="1800" i="0">
                <a:solidFill>
                  <a:srgbClr val="000000"/>
                </a:solidFill>
              </a:defRPr>
            </a:pPr>
            <a:r>
              <a:rPr sz="3300" i="1">
                <a:solidFill>
                  <a:srgbClr val="57554B"/>
                </a:solidFill>
              </a:rPr>
              <a:t>–Alan Loy McGinnis</a:t>
            </a:r>
          </a:p>
        </p:txBody>
      </p:sp>
      <p:sp>
        <p:nvSpPr>
          <p:cNvPr id="56" name="Shape 56"/>
          <p:cNvSpPr/>
          <p:nvPr/>
        </p:nvSpPr>
        <p:spPr>
          <a:xfrm>
            <a:off x="1270000" y="2931171"/>
            <a:ext cx="10464800" cy="335785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defTabSz="914400">
              <a:lnSpc>
                <a:spcPct val="90000"/>
              </a:lnSpc>
              <a:spcBef>
                <a:spcPts val="2100"/>
              </a:spcBef>
              <a:defRPr sz="1800">
                <a:solidFill>
                  <a:srgbClr val="000000"/>
                </a:solidFill>
              </a:defRPr>
            </a:pPr>
            <a:r>
              <a:rPr sz="4500">
                <a:solidFill>
                  <a:srgbClr val="732C1E"/>
                </a:solidFill>
                <a:latin typeface="Charter Roman"/>
                <a:ea typeface="Charter Roman"/>
                <a:cs typeface="Charter Roman"/>
                <a:sym typeface="Charter Roman"/>
              </a:rPr>
              <a:t>“There is no more noble occupation in the world than to assist another human being –– to help someone succeed.” </a:t>
            </a:r>
            <a:r>
              <a:rPr sz="3000">
                <a:solidFill>
                  <a:srgbClr val="732C1E"/>
                </a:solidFill>
                <a:latin typeface="Arial"/>
                <a:ea typeface="Arial"/>
                <a:cs typeface="Arial"/>
                <a:sym typeface="Arial"/>
              </a:rPr>
              <a:t>        </a:t>
            </a:r>
          </a:p>
          <a:p>
            <a:pPr lvl="0" defTabSz="914400">
              <a:lnSpc>
                <a:spcPct val="90000"/>
              </a:lnSpc>
              <a:spcBef>
                <a:spcPts val="2100"/>
              </a:spcBef>
              <a:defRPr sz="1800">
                <a:solidFill>
                  <a:srgbClr val="000000"/>
                </a:solidFill>
              </a:defRPr>
            </a:pPr>
            <a:endParaRPr sz="3000" i="1">
              <a:solidFill>
                <a:srgbClr val="732C1E"/>
              </a:solidFill>
              <a:latin typeface="Arial"/>
              <a:ea typeface="Arial"/>
              <a:cs typeface="Arial"/>
              <a:sym typeface="Arial"/>
            </a:endParaRPr>
          </a:p>
        </p:txBody>
      </p:sp>
    </p:spTree>
  </p:cSld>
  <p:clrMapOvr>
    <a:masterClrMapping/>
  </p:clrMapOvr>
  <p:transition spd="slow">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bwMode="auto">
          <a:xfrm>
            <a:off x="650240" y="216747"/>
            <a:ext cx="11704320" cy="1779129"/>
          </a:xfrm>
        </p:spPr>
        <p:txBody>
          <a:bodyPr vert="horz" wrap="square" lIns="91440" tIns="65024" rIns="45720" bIns="65024" numCol="1" rtlCol="0" anchor="ctr" anchorCtr="0" compatLnSpc="1">
            <a:prstTxWarp prst="textNoShape">
              <a:avLst/>
            </a:prstTxWarp>
            <a:normAutofit/>
            <a:scene3d>
              <a:camera prst="orthographicFront"/>
              <a:lightRig rig="threePt" dir="t">
                <a:rot lat="0" lon="0" rev="4800000"/>
              </a:lightRig>
            </a:scene3d>
            <a:sp3d prstMaterial="matte">
              <a:bevelT w="50800" h="10160"/>
            </a:sp3d>
          </a:bodyPr>
          <a:lstStyle/>
          <a:p>
            <a:pPr eaLnBrk="1" hangingPunct="1">
              <a:defRPr/>
            </a:pPr>
            <a:r>
              <a:rPr lang="en-US"/>
              <a:t>Role of the Preceptor</a:t>
            </a:r>
          </a:p>
        </p:txBody>
      </p:sp>
      <p:sp>
        <p:nvSpPr>
          <p:cNvPr id="26627" name="Rectangle 3"/>
          <p:cNvSpPr>
            <a:spLocks noGrp="1"/>
          </p:cNvSpPr>
          <p:nvPr>
            <p:ph idx="1"/>
          </p:nvPr>
        </p:nvSpPr>
        <p:spPr>
          <a:xfrm>
            <a:off x="883198" y="1995876"/>
            <a:ext cx="12246187" cy="7477760"/>
          </a:xfrm>
        </p:spPr>
        <p:txBody>
          <a:bodyPr>
            <a:normAutofit fontScale="92500" lnSpcReduction="20000"/>
          </a:bodyPr>
          <a:lstStyle/>
          <a:p>
            <a:pPr eaLnBrk="1" hangingPunct="1">
              <a:lnSpc>
                <a:spcPct val="80000"/>
              </a:lnSpc>
              <a:buFont typeface="Wingdings 2" panose="05020102010507070707" pitchFamily="18" charset="2"/>
              <a:buNone/>
            </a:pPr>
            <a:r>
              <a:rPr lang="en-US" altLang="en-US" sz="3413" b="1" i="1" dirty="0">
                <a:solidFill>
                  <a:srgbClr val="7030A0"/>
                </a:solidFill>
              </a:rPr>
              <a:t>Planner</a:t>
            </a:r>
            <a:r>
              <a:rPr lang="en-US" altLang="en-US" sz="3413" dirty="0">
                <a:solidFill>
                  <a:srgbClr val="7030A0"/>
                </a:solidFill>
              </a:rPr>
              <a:t> </a:t>
            </a:r>
          </a:p>
          <a:p>
            <a:pPr lvl="1" eaLnBrk="1" hangingPunct="1">
              <a:lnSpc>
                <a:spcPct val="80000"/>
              </a:lnSpc>
            </a:pPr>
            <a:r>
              <a:rPr lang="en-US" altLang="en-US" sz="2844" dirty="0"/>
              <a:t>On a day-to-day basis, you are responsible for </a:t>
            </a:r>
            <a:r>
              <a:rPr lang="en-US" altLang="en-US" sz="2844" dirty="0">
                <a:solidFill>
                  <a:srgbClr val="002060"/>
                </a:solidFill>
              </a:rPr>
              <a:t>planning the experiences and learning activities of the intern. </a:t>
            </a:r>
          </a:p>
          <a:p>
            <a:pPr eaLnBrk="1" hangingPunct="1">
              <a:lnSpc>
                <a:spcPct val="80000"/>
              </a:lnSpc>
              <a:buFont typeface="Wingdings 2" panose="05020102010507070707" pitchFamily="18" charset="2"/>
              <a:buNone/>
            </a:pPr>
            <a:r>
              <a:rPr lang="en-US" altLang="en-US" sz="3413" b="1" i="1" dirty="0">
                <a:solidFill>
                  <a:srgbClr val="7030A0"/>
                </a:solidFill>
              </a:rPr>
              <a:t>Role model</a:t>
            </a:r>
            <a:r>
              <a:rPr lang="en-US" altLang="en-US" sz="3413" dirty="0">
                <a:solidFill>
                  <a:srgbClr val="7030A0"/>
                </a:solidFill>
              </a:rPr>
              <a:t>  </a:t>
            </a:r>
          </a:p>
          <a:p>
            <a:pPr lvl="1" eaLnBrk="1" hangingPunct="1">
              <a:lnSpc>
                <a:spcPct val="80000"/>
              </a:lnSpc>
            </a:pPr>
            <a:r>
              <a:rPr lang="en-US" altLang="en-US" sz="2844" dirty="0"/>
              <a:t>You </a:t>
            </a:r>
            <a:r>
              <a:rPr lang="en-US" altLang="en-US" sz="2844" dirty="0">
                <a:solidFill>
                  <a:srgbClr val="002060"/>
                </a:solidFill>
              </a:rPr>
              <a:t>teach by example </a:t>
            </a:r>
            <a:r>
              <a:rPr lang="en-US" altLang="en-US" sz="2844" dirty="0"/>
              <a:t>by exemplifying professional behaviors and the principles outlined in the Code of Ethics.</a:t>
            </a:r>
          </a:p>
          <a:p>
            <a:pPr eaLnBrk="1" hangingPunct="1">
              <a:lnSpc>
                <a:spcPct val="80000"/>
              </a:lnSpc>
              <a:buFont typeface="Wingdings 2" panose="05020102010507070707" pitchFamily="18" charset="2"/>
              <a:buNone/>
            </a:pPr>
            <a:r>
              <a:rPr lang="en-US" altLang="en-US" sz="3413" b="1" i="1" dirty="0">
                <a:solidFill>
                  <a:srgbClr val="7030A0"/>
                </a:solidFill>
              </a:rPr>
              <a:t>Information provider</a:t>
            </a:r>
            <a:r>
              <a:rPr lang="en-US" altLang="en-US" sz="3413" dirty="0">
                <a:solidFill>
                  <a:srgbClr val="7030A0"/>
                </a:solidFill>
              </a:rPr>
              <a:t> </a:t>
            </a:r>
          </a:p>
          <a:p>
            <a:pPr lvl="1" eaLnBrk="1" hangingPunct="1">
              <a:lnSpc>
                <a:spcPct val="80000"/>
              </a:lnSpc>
            </a:pPr>
            <a:r>
              <a:rPr lang="en-US" altLang="en-US" sz="2844" dirty="0"/>
              <a:t>You </a:t>
            </a:r>
            <a:r>
              <a:rPr lang="en-US" altLang="en-US" sz="2844" dirty="0">
                <a:solidFill>
                  <a:srgbClr val="002060"/>
                </a:solidFill>
              </a:rPr>
              <a:t>provide relevant information </a:t>
            </a:r>
            <a:r>
              <a:rPr lang="en-US" altLang="en-US" sz="2844" dirty="0"/>
              <a:t>in your area of expertise and </a:t>
            </a:r>
            <a:r>
              <a:rPr lang="en-US" altLang="en-US" sz="2844" dirty="0">
                <a:solidFill>
                  <a:srgbClr val="002060"/>
                </a:solidFill>
              </a:rPr>
              <a:t>stay current </a:t>
            </a:r>
            <a:r>
              <a:rPr lang="en-US" altLang="en-US" sz="2844" dirty="0"/>
              <a:t>with recent developments and research.</a:t>
            </a:r>
            <a:endParaRPr lang="en-US" altLang="en-US" sz="2844" b="1" i="1" dirty="0"/>
          </a:p>
          <a:p>
            <a:pPr eaLnBrk="1" hangingPunct="1">
              <a:lnSpc>
                <a:spcPct val="80000"/>
              </a:lnSpc>
              <a:buFont typeface="Wingdings 2" panose="05020102010507070707" pitchFamily="18" charset="2"/>
              <a:buNone/>
            </a:pPr>
            <a:r>
              <a:rPr lang="en-US" altLang="en-US" sz="3413" b="1" i="1" dirty="0">
                <a:solidFill>
                  <a:srgbClr val="7030A0"/>
                </a:solidFill>
              </a:rPr>
              <a:t>Facilitator of learning</a:t>
            </a:r>
            <a:endParaRPr lang="en-US" altLang="en-US" sz="3413" dirty="0">
              <a:solidFill>
                <a:srgbClr val="7030A0"/>
              </a:solidFill>
            </a:endParaRPr>
          </a:p>
          <a:p>
            <a:pPr lvl="1" eaLnBrk="1" hangingPunct="1">
              <a:lnSpc>
                <a:spcPct val="80000"/>
              </a:lnSpc>
            </a:pPr>
            <a:r>
              <a:rPr lang="en-US" altLang="en-US" sz="2844" dirty="0"/>
              <a:t>You facilitate learning by </a:t>
            </a:r>
            <a:r>
              <a:rPr lang="en-US" altLang="en-US" sz="2844" dirty="0">
                <a:solidFill>
                  <a:srgbClr val="002060"/>
                </a:solidFill>
              </a:rPr>
              <a:t>coupling experiences and tools with guided questioning </a:t>
            </a:r>
            <a:r>
              <a:rPr lang="en-US" altLang="en-US" sz="2844" dirty="0"/>
              <a:t>and </a:t>
            </a:r>
            <a:r>
              <a:rPr lang="en-US" altLang="en-US" sz="2844" dirty="0">
                <a:solidFill>
                  <a:srgbClr val="002060"/>
                </a:solidFill>
              </a:rPr>
              <a:t>feedback</a:t>
            </a:r>
            <a:r>
              <a:rPr lang="en-US" altLang="en-US" sz="2844" dirty="0"/>
              <a:t>.</a:t>
            </a:r>
            <a:endParaRPr lang="en-US" altLang="en-US" sz="2844" b="1" i="1" dirty="0"/>
          </a:p>
          <a:p>
            <a:pPr eaLnBrk="1" hangingPunct="1">
              <a:lnSpc>
                <a:spcPct val="80000"/>
              </a:lnSpc>
              <a:buFont typeface="Wingdings 2" panose="05020102010507070707" pitchFamily="18" charset="2"/>
              <a:buNone/>
            </a:pPr>
            <a:r>
              <a:rPr lang="en-US" altLang="en-US" sz="3413" b="1" i="1" dirty="0">
                <a:solidFill>
                  <a:srgbClr val="7030A0"/>
                </a:solidFill>
              </a:rPr>
              <a:t>Resource developer</a:t>
            </a:r>
            <a:r>
              <a:rPr lang="en-US" altLang="en-US" sz="3413" dirty="0">
                <a:solidFill>
                  <a:srgbClr val="7030A0"/>
                </a:solidFill>
              </a:rPr>
              <a:t> </a:t>
            </a:r>
          </a:p>
          <a:p>
            <a:pPr lvl="1" eaLnBrk="1" hangingPunct="1">
              <a:lnSpc>
                <a:spcPct val="80000"/>
              </a:lnSpc>
            </a:pPr>
            <a:r>
              <a:rPr lang="en-US" altLang="en-US" sz="2844" dirty="0"/>
              <a:t>You help </a:t>
            </a:r>
            <a:r>
              <a:rPr lang="en-US" altLang="en-US" sz="2844" dirty="0">
                <a:solidFill>
                  <a:srgbClr val="002060"/>
                </a:solidFill>
              </a:rPr>
              <a:t>guide interns to the appropriate materials </a:t>
            </a:r>
            <a:r>
              <a:rPr lang="en-US" altLang="en-US" sz="2844" dirty="0"/>
              <a:t>(current research, protocols, practice guidelines, manuals, etc.) and other professionals.</a:t>
            </a:r>
            <a:endParaRPr lang="en-US" altLang="en-US" sz="2844" b="1" i="1" dirty="0"/>
          </a:p>
          <a:p>
            <a:pPr eaLnBrk="1" hangingPunct="1">
              <a:lnSpc>
                <a:spcPct val="80000"/>
              </a:lnSpc>
              <a:buFont typeface="Wingdings 2" panose="05020102010507070707" pitchFamily="18" charset="2"/>
              <a:buNone/>
            </a:pPr>
            <a:r>
              <a:rPr lang="en-US" altLang="en-US" sz="3413" b="1" i="1" dirty="0">
                <a:solidFill>
                  <a:srgbClr val="7030A0"/>
                </a:solidFill>
              </a:rPr>
              <a:t>Assessors of learning</a:t>
            </a:r>
            <a:r>
              <a:rPr lang="en-US" altLang="en-US" sz="3413" dirty="0">
                <a:solidFill>
                  <a:srgbClr val="7030A0"/>
                </a:solidFill>
              </a:rPr>
              <a:t> </a:t>
            </a:r>
          </a:p>
          <a:p>
            <a:pPr lvl="1" eaLnBrk="1" hangingPunct="1">
              <a:lnSpc>
                <a:spcPct val="80000"/>
              </a:lnSpc>
            </a:pPr>
            <a:r>
              <a:rPr lang="en-US" altLang="en-US" sz="2844" dirty="0">
                <a:solidFill>
                  <a:srgbClr val="002060"/>
                </a:solidFill>
              </a:rPr>
              <a:t>You are the front-line evaluator of interns’ learning and competence as they progress through the supervised practice rotation.</a:t>
            </a:r>
          </a:p>
        </p:txBody>
      </p:sp>
    </p:spTree>
    <p:extLst>
      <p:ext uri="{BB962C8B-B14F-4D97-AF65-F5344CB8AC3E}">
        <p14:creationId xmlns:p14="http://schemas.microsoft.com/office/powerpoint/2010/main" val="1702927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xfrm>
            <a:off x="1396813" y="530320"/>
            <a:ext cx="10957749" cy="1853116"/>
          </a:xfrm>
          <a:prstGeom prst="rect">
            <a:avLst/>
          </a:prstGeom>
        </p:spPr>
        <p:txBody>
          <a:bodyPr>
            <a:normAutofit/>
          </a:bodyPr>
          <a:lstStyle>
            <a:lvl1pPr defTabSz="537463">
              <a:defRPr sz="6440"/>
            </a:lvl1pPr>
          </a:lstStyle>
          <a:p>
            <a:pPr lvl="0">
              <a:defRPr sz="1800" cap="none"/>
            </a:pPr>
            <a:r>
              <a:rPr sz="6440" cap="all" dirty="0"/>
              <a:t>Wearing several hats</a:t>
            </a:r>
          </a:p>
        </p:txBody>
      </p:sp>
      <p:sp>
        <p:nvSpPr>
          <p:cNvPr id="86" name="Shape 86"/>
          <p:cNvSpPr>
            <a:spLocks noGrp="1"/>
          </p:cNvSpPr>
          <p:nvPr>
            <p:ph type="body" idx="1"/>
          </p:nvPr>
        </p:nvSpPr>
        <p:spPr>
          <a:xfrm>
            <a:off x="1171962" y="2024227"/>
            <a:ext cx="7537324" cy="6849949"/>
          </a:xfrm>
          <a:prstGeom prst="rect">
            <a:avLst/>
          </a:prstGeom>
        </p:spPr>
        <p:txBody>
          <a:bodyPr/>
          <a:lstStyle/>
          <a:p>
            <a:pPr marL="487679" lvl="1" indent="-243839" defTabSz="373887">
              <a:spcBef>
                <a:spcPts val="2100"/>
              </a:spcBef>
              <a:buBlip>
                <a:blip r:embed="rId3"/>
              </a:buBlip>
              <a:defRPr sz="1800">
                <a:solidFill>
                  <a:srgbClr val="000000"/>
                </a:solidFill>
              </a:defRPr>
            </a:pPr>
            <a:r>
              <a:rPr sz="2112" dirty="0">
                <a:solidFill>
                  <a:srgbClr val="57554B"/>
                </a:solidFill>
              </a:rPr>
              <a:t>Preceptors wear several hats!</a:t>
            </a:r>
          </a:p>
          <a:p>
            <a:pPr marL="487679" lvl="1" indent="-243839" defTabSz="373887">
              <a:spcBef>
                <a:spcPts val="2100"/>
              </a:spcBef>
              <a:buBlip>
                <a:blip r:embed="rId3"/>
              </a:buBlip>
              <a:defRPr sz="1800">
                <a:solidFill>
                  <a:srgbClr val="000000"/>
                </a:solidFill>
              </a:defRPr>
            </a:pPr>
            <a:r>
              <a:rPr sz="2112" dirty="0">
                <a:solidFill>
                  <a:srgbClr val="57554B"/>
                </a:solidFill>
              </a:rPr>
              <a:t>You will take on several of the previously discussed preceptor roles simultaneously.</a:t>
            </a:r>
          </a:p>
          <a:p>
            <a:pPr marL="487679" lvl="1" indent="-243839" defTabSz="373887">
              <a:spcBef>
                <a:spcPts val="2100"/>
              </a:spcBef>
              <a:buBlip>
                <a:blip r:embed="rId3"/>
              </a:buBlip>
              <a:defRPr sz="1800">
                <a:solidFill>
                  <a:srgbClr val="000000"/>
                </a:solidFill>
              </a:defRPr>
            </a:pPr>
            <a:r>
              <a:rPr sz="2112" dirty="0">
                <a:solidFill>
                  <a:srgbClr val="57554B"/>
                </a:solidFill>
              </a:rPr>
              <a:t>You do not have to be an expert in each role!</a:t>
            </a:r>
          </a:p>
          <a:p>
            <a:pPr marL="487679" lvl="1" indent="-243839" defTabSz="373887">
              <a:spcBef>
                <a:spcPts val="2100"/>
              </a:spcBef>
              <a:buBlip>
                <a:blip r:embed="rId3"/>
              </a:buBlip>
              <a:defRPr sz="1800">
                <a:solidFill>
                  <a:srgbClr val="000000"/>
                </a:solidFill>
              </a:defRPr>
            </a:pPr>
            <a:r>
              <a:rPr sz="2112" dirty="0">
                <a:solidFill>
                  <a:srgbClr val="57554B"/>
                </a:solidFill>
              </a:rPr>
              <a:t>Be committed to doing your best and continue to learn and refine your abilities.</a:t>
            </a:r>
          </a:p>
          <a:p>
            <a:pPr marL="487679" lvl="1" indent="-243839" defTabSz="373887">
              <a:spcBef>
                <a:spcPts val="2100"/>
              </a:spcBef>
              <a:buBlip>
                <a:blip r:embed="rId3"/>
              </a:buBlip>
              <a:defRPr sz="1800">
                <a:solidFill>
                  <a:srgbClr val="000000"/>
                </a:solidFill>
              </a:defRPr>
            </a:pPr>
            <a:r>
              <a:rPr sz="2112" dirty="0">
                <a:solidFill>
                  <a:srgbClr val="57554B"/>
                </a:solidFill>
              </a:rPr>
              <a:t>Appreciation and enthusiasm for the important role you play in shaping future registered dietitians is most important!</a:t>
            </a:r>
          </a:p>
        </p:txBody>
      </p:sp>
      <p:pic>
        <p:nvPicPr>
          <p:cNvPr id="87" name="pasted-image.tif"/>
          <p:cNvPicPr/>
          <p:nvPr/>
        </p:nvPicPr>
        <p:blipFill>
          <a:blip r:embed="rId4"/>
          <a:stretch>
            <a:fillRect/>
          </a:stretch>
        </p:blipFill>
        <p:spPr>
          <a:xfrm>
            <a:off x="9114023" y="3078425"/>
            <a:ext cx="3240539" cy="3805337"/>
          </a:xfrm>
          <a:prstGeom prst="rect">
            <a:avLst/>
          </a:prstGeom>
          <a:ln w="12700">
            <a:miter lim="400000"/>
          </a:ln>
        </p:spPr>
      </p:pic>
    </p:spTree>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7" presetClass="entr" presetSubtype="8" fill="hold" grpId="1" nodeType="clickEffect">
                                  <p:stCondLst>
                                    <p:cond delay="0"/>
                                  </p:stCondLst>
                                  <p:iterate>
                                    <p:tmAbs val="0"/>
                                  </p:iterate>
                                  <p:childTnLst>
                                    <p:set>
                                      <p:cBhvr>
                                        <p:cTn id="6" fill="hold"/>
                                        <p:tgtEl>
                                          <p:spTgt spid="87"/>
                                        </p:tgtEl>
                                        <p:attrNameLst>
                                          <p:attrName>style.visibility</p:attrName>
                                        </p:attrNameLst>
                                      </p:cBhvr>
                                      <p:to>
                                        <p:strVal val="visible"/>
                                      </p:to>
                                    </p:set>
                                    <p:anim calcmode="lin" valueType="num">
                                      <p:cBhvr>
                                        <p:cTn id="7" dur="2000" fill="hold"/>
                                        <p:tgtEl>
                                          <p:spTgt spid="87"/>
                                        </p:tgtEl>
                                        <p:attrNameLst>
                                          <p:attrName>ppt_x</p:attrName>
                                        </p:attrNameLst>
                                      </p:cBhvr>
                                      <p:tavLst>
                                        <p:tav tm="0">
                                          <p:val>
                                            <p:strVal val="#ppt_x-#ppt_w/2"/>
                                          </p:val>
                                        </p:tav>
                                        <p:tav tm="100000">
                                          <p:val>
                                            <p:strVal val="#ppt_x"/>
                                          </p:val>
                                        </p:tav>
                                      </p:tavLst>
                                    </p:anim>
                                    <p:anim calcmode="lin" valueType="num">
                                      <p:cBhvr>
                                        <p:cTn id="8" dur="2000" fill="hold"/>
                                        <p:tgtEl>
                                          <p:spTgt spid="87"/>
                                        </p:tgtEl>
                                        <p:attrNameLst>
                                          <p:attrName>ppt_y</p:attrName>
                                        </p:attrNameLst>
                                      </p:cBhvr>
                                      <p:tavLst>
                                        <p:tav tm="0">
                                          <p:val>
                                            <p:strVal val="#ppt_y"/>
                                          </p:val>
                                        </p:tav>
                                        <p:tav tm="100000">
                                          <p:val>
                                            <p:strVal val="#ppt_y"/>
                                          </p:val>
                                        </p:tav>
                                      </p:tavLst>
                                    </p:anim>
                                    <p:anim calcmode="lin" valueType="num">
                                      <p:cBhvr>
                                        <p:cTn id="9" dur="2000" fill="hold"/>
                                        <p:tgtEl>
                                          <p:spTgt spid="87"/>
                                        </p:tgtEl>
                                        <p:attrNameLst>
                                          <p:attrName>ppt_w</p:attrName>
                                        </p:attrNameLst>
                                      </p:cBhvr>
                                      <p:tavLst>
                                        <p:tav tm="0">
                                          <p:val>
                                            <p:fltVal val="0"/>
                                          </p:val>
                                        </p:tav>
                                        <p:tav tm="100000">
                                          <p:val>
                                            <p:strVal val="#ppt_w"/>
                                          </p:val>
                                        </p:tav>
                                      </p:tavLst>
                                    </p:anim>
                                    <p:anim calcmode="lin" valueType="num">
                                      <p:cBhvr>
                                        <p:cTn id="10" dur="2000" fill="hold"/>
                                        <p:tgtEl>
                                          <p:spTgt spid="8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812" y="140577"/>
            <a:ext cx="10957749" cy="1853116"/>
          </a:xfrm>
        </p:spPr>
        <p:txBody>
          <a:bodyPr/>
          <a:lstStyle/>
          <a:p>
            <a:r>
              <a:rPr lang="en-US" dirty="0"/>
              <a:t>Agenda</a:t>
            </a:r>
          </a:p>
        </p:txBody>
      </p:sp>
      <p:sp>
        <p:nvSpPr>
          <p:cNvPr id="3" name="Text Placeholder 2"/>
          <p:cNvSpPr>
            <a:spLocks noGrp="1"/>
          </p:cNvSpPr>
          <p:nvPr>
            <p:ph idx="1"/>
          </p:nvPr>
        </p:nvSpPr>
        <p:spPr/>
        <p:txBody>
          <a:bodyPr>
            <a:normAutofit fontScale="92500" lnSpcReduction="10000"/>
          </a:bodyPr>
          <a:lstStyle/>
          <a:p>
            <a:r>
              <a:rPr lang="en-US" dirty="0"/>
              <a:t>Welcome!</a:t>
            </a:r>
          </a:p>
          <a:p>
            <a:r>
              <a:rPr lang="en-US" dirty="0"/>
              <a:t>Meet the Team</a:t>
            </a:r>
          </a:p>
          <a:p>
            <a:r>
              <a:rPr lang="en-US" dirty="0"/>
              <a:t>Program Overview</a:t>
            </a:r>
          </a:p>
          <a:p>
            <a:r>
              <a:rPr lang="en-US" dirty="0"/>
              <a:t>Supervised Practice</a:t>
            </a:r>
          </a:p>
          <a:p>
            <a:r>
              <a:rPr lang="en-US" dirty="0"/>
              <a:t>Roles and Responsibilities</a:t>
            </a:r>
          </a:p>
          <a:p>
            <a:r>
              <a:rPr lang="en-US" dirty="0"/>
              <a:t>Helpful Hints</a:t>
            </a:r>
          </a:p>
          <a:p>
            <a:r>
              <a:rPr lang="en-US" dirty="0"/>
              <a:t>Questions and Answers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26000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dirty="0"/>
              <a:t>Positive Characteristics of Preceptors:</a:t>
            </a:r>
          </a:p>
        </p:txBody>
      </p:sp>
      <p:sp>
        <p:nvSpPr>
          <p:cNvPr id="2" name="Content Placeholder 1"/>
          <p:cNvSpPr>
            <a:spLocks noGrp="1"/>
          </p:cNvSpPr>
          <p:nvPr>
            <p:ph idx="1"/>
          </p:nvPr>
        </p:nvSpPr>
        <p:spPr/>
        <p:txBody>
          <a:bodyPr>
            <a:normAutofit fontScale="92500" lnSpcReduction="20000"/>
          </a:bodyPr>
          <a:lstStyle/>
          <a:p>
            <a:pPr marL="520184" indent="-364129" eaLnBrk="1" fontAlgn="auto" hangingPunct="1">
              <a:spcAft>
                <a:spcPts val="0"/>
              </a:spcAft>
              <a:buNone/>
              <a:defRPr/>
            </a:pPr>
            <a:endParaRPr lang="en-US" dirty="0"/>
          </a:p>
          <a:p>
            <a:pPr marL="520184" indent="-364129" eaLnBrk="1" fontAlgn="auto" hangingPunct="1">
              <a:spcAft>
                <a:spcPts val="0"/>
              </a:spcAft>
              <a:buFont typeface="Wingdings 3"/>
              <a:buChar char=""/>
              <a:defRPr/>
            </a:pPr>
            <a:r>
              <a:rPr lang="en-US" dirty="0"/>
              <a:t>Positive, enthusiastic attitude</a:t>
            </a:r>
          </a:p>
          <a:p>
            <a:pPr marL="520184" indent="-364129" eaLnBrk="1" fontAlgn="auto" hangingPunct="1">
              <a:spcAft>
                <a:spcPts val="0"/>
              </a:spcAft>
              <a:buFont typeface="Wingdings 3"/>
              <a:buChar char=""/>
              <a:defRPr/>
            </a:pPr>
            <a:r>
              <a:rPr lang="en-US" dirty="0"/>
              <a:t>Provide appropriate, frequent feedback</a:t>
            </a:r>
          </a:p>
          <a:p>
            <a:pPr marL="520184" indent="-364129" eaLnBrk="1" fontAlgn="auto" hangingPunct="1">
              <a:spcAft>
                <a:spcPts val="0"/>
              </a:spcAft>
              <a:buFont typeface="Wingdings 3"/>
              <a:buChar char=""/>
              <a:defRPr/>
            </a:pPr>
            <a:r>
              <a:rPr lang="en-US" dirty="0"/>
              <a:t>Shows respect for students</a:t>
            </a:r>
          </a:p>
          <a:p>
            <a:pPr marL="520184" indent="-364129" eaLnBrk="1" fontAlgn="auto" hangingPunct="1">
              <a:spcAft>
                <a:spcPts val="0"/>
              </a:spcAft>
              <a:buFont typeface="Wingdings 3"/>
              <a:buChar char=""/>
              <a:defRPr/>
            </a:pPr>
            <a:r>
              <a:rPr lang="en-US" dirty="0"/>
              <a:t>Challenge student to perform</a:t>
            </a:r>
          </a:p>
          <a:p>
            <a:pPr marL="520184" indent="-364129" eaLnBrk="1" fontAlgn="auto" hangingPunct="1">
              <a:spcAft>
                <a:spcPts val="0"/>
              </a:spcAft>
              <a:buFont typeface="Wingdings 3"/>
              <a:buChar char=""/>
              <a:defRPr/>
            </a:pPr>
            <a:r>
              <a:rPr lang="en-US" dirty="0"/>
              <a:t>Question student and promote higher level thinking</a:t>
            </a:r>
          </a:p>
          <a:p>
            <a:pPr marL="520184" indent="-364129" eaLnBrk="1" fontAlgn="auto" hangingPunct="1">
              <a:spcAft>
                <a:spcPts val="0"/>
              </a:spcAft>
              <a:buFont typeface="Wingdings 3"/>
              <a:buChar char=""/>
              <a:defRPr/>
            </a:pPr>
            <a:r>
              <a:rPr lang="en-US" dirty="0"/>
              <a:t>Provide appropriate structure</a:t>
            </a:r>
          </a:p>
          <a:p>
            <a:pPr marL="520184" indent="-364129" eaLnBrk="1" fontAlgn="auto" hangingPunct="1">
              <a:spcAft>
                <a:spcPts val="0"/>
              </a:spcAft>
              <a:buNone/>
              <a:defRPr/>
            </a:pPr>
            <a:r>
              <a:rPr lang="en-US" dirty="0"/>
              <a:t> </a:t>
            </a:r>
          </a:p>
          <a:p>
            <a:pPr marL="520184" indent="-364129" eaLnBrk="1" fontAlgn="auto" hangingPunct="1">
              <a:spcAft>
                <a:spcPts val="0"/>
              </a:spcAft>
              <a:buNone/>
              <a:defRPr/>
            </a:pPr>
            <a:r>
              <a:rPr lang="en-US" dirty="0"/>
              <a:t>(Allen-Chabot, 2006)</a:t>
            </a:r>
          </a:p>
          <a:p>
            <a:pPr marL="520184" indent="-364129" eaLnBrk="1" fontAlgn="auto" hangingPunct="1">
              <a:spcAft>
                <a:spcPts val="0"/>
              </a:spcAft>
              <a:buFont typeface="Wingdings 3"/>
              <a:buChar char=""/>
              <a:defRPr/>
            </a:pPr>
            <a:endParaRPr lang="en-US" dirty="0"/>
          </a:p>
        </p:txBody>
      </p:sp>
    </p:spTree>
    <p:extLst>
      <p:ext uri="{BB962C8B-B14F-4D97-AF65-F5344CB8AC3E}">
        <p14:creationId xmlns:p14="http://schemas.microsoft.com/office/powerpoint/2010/main" val="339127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bwMode="auto">
          <a:xfrm>
            <a:off x="650240" y="216747"/>
            <a:ext cx="12354560" cy="1779129"/>
          </a:xfrm>
        </p:spPr>
        <p:txBody>
          <a:bodyPr vert="horz" wrap="square" lIns="91440" tIns="65024" rIns="45720" bIns="65024" numCol="1" rtlCol="0" anchor="ctr" anchorCtr="0" compatLnSpc="1">
            <a:prstTxWarp prst="textNoShape">
              <a:avLst/>
            </a:prstTxWarp>
            <a:normAutofit/>
            <a:scene3d>
              <a:camera prst="orthographicFront"/>
              <a:lightRig rig="threePt" dir="t">
                <a:rot lat="0" lon="0" rev="4800000"/>
              </a:lightRig>
            </a:scene3d>
            <a:sp3d prstMaterial="matte">
              <a:bevelT w="50800" h="10160"/>
            </a:sp3d>
          </a:bodyPr>
          <a:lstStyle/>
          <a:p>
            <a:pPr eaLnBrk="1" hangingPunct="1">
              <a:defRPr/>
            </a:pPr>
            <a:r>
              <a:rPr lang="en-US" sz="5547" dirty="0"/>
              <a:t>Positive Characteristics of Preceptors</a:t>
            </a:r>
          </a:p>
        </p:txBody>
      </p:sp>
      <p:sp>
        <p:nvSpPr>
          <p:cNvPr id="27651" name="Rectangle 3"/>
          <p:cNvSpPr>
            <a:spLocks noGrp="1"/>
          </p:cNvSpPr>
          <p:nvPr>
            <p:ph idx="1"/>
          </p:nvPr>
        </p:nvSpPr>
        <p:spPr>
          <a:xfrm>
            <a:off x="1396812" y="1858781"/>
            <a:ext cx="10957749" cy="6674292"/>
          </a:xfrm>
        </p:spPr>
        <p:txBody>
          <a:bodyPr>
            <a:normAutofit/>
          </a:bodyPr>
          <a:lstStyle/>
          <a:p>
            <a:pPr eaLnBrk="1" hangingPunct="1">
              <a:lnSpc>
                <a:spcPct val="90000"/>
              </a:lnSpc>
            </a:pPr>
            <a:r>
              <a:rPr lang="en-US" altLang="en-US" sz="3982" dirty="0"/>
              <a:t>Participate in local </a:t>
            </a:r>
            <a:r>
              <a:rPr lang="en-US" altLang="en-US" sz="3982" dirty="0">
                <a:solidFill>
                  <a:srgbClr val="002060"/>
                </a:solidFill>
              </a:rPr>
              <a:t>nutrition organizations </a:t>
            </a:r>
            <a:r>
              <a:rPr lang="en-US" altLang="en-US" sz="3982" dirty="0"/>
              <a:t>and </a:t>
            </a:r>
            <a:r>
              <a:rPr lang="en-US" altLang="en-US" sz="3982" dirty="0">
                <a:solidFill>
                  <a:srgbClr val="002060"/>
                </a:solidFill>
              </a:rPr>
              <a:t>continuing education</a:t>
            </a:r>
          </a:p>
          <a:p>
            <a:pPr eaLnBrk="1" hangingPunct="1">
              <a:lnSpc>
                <a:spcPct val="90000"/>
              </a:lnSpc>
            </a:pPr>
            <a:r>
              <a:rPr lang="en-US" altLang="en-US" sz="3982" dirty="0"/>
              <a:t>Use appropriate </a:t>
            </a:r>
            <a:r>
              <a:rPr lang="en-US" altLang="en-US" sz="3982" dirty="0">
                <a:solidFill>
                  <a:srgbClr val="002060"/>
                </a:solidFill>
              </a:rPr>
              <a:t>professional language</a:t>
            </a:r>
          </a:p>
          <a:p>
            <a:pPr eaLnBrk="1" hangingPunct="1">
              <a:lnSpc>
                <a:spcPct val="90000"/>
              </a:lnSpc>
            </a:pPr>
            <a:r>
              <a:rPr lang="en-US" altLang="en-US" sz="3982" dirty="0"/>
              <a:t>Demonstrate </a:t>
            </a:r>
            <a:r>
              <a:rPr lang="en-US" altLang="en-US" sz="3982" dirty="0">
                <a:solidFill>
                  <a:srgbClr val="002060"/>
                </a:solidFill>
              </a:rPr>
              <a:t>professional ethics in regard to patient care </a:t>
            </a:r>
            <a:r>
              <a:rPr lang="en-US" altLang="en-US" sz="3982" dirty="0"/>
              <a:t>and management decisions</a:t>
            </a:r>
          </a:p>
          <a:p>
            <a:pPr eaLnBrk="1" hangingPunct="1">
              <a:lnSpc>
                <a:spcPct val="90000"/>
              </a:lnSpc>
            </a:pPr>
            <a:r>
              <a:rPr lang="en-US" altLang="en-US" sz="3982" dirty="0"/>
              <a:t>Show respect for individual differences among patients or employees</a:t>
            </a:r>
          </a:p>
          <a:p>
            <a:pPr eaLnBrk="1" hangingPunct="1">
              <a:lnSpc>
                <a:spcPct val="90000"/>
              </a:lnSpc>
            </a:pPr>
            <a:r>
              <a:rPr lang="en-US" altLang="en-US" sz="3982" dirty="0">
                <a:solidFill>
                  <a:srgbClr val="002060"/>
                </a:solidFill>
              </a:rPr>
              <a:t>Show enthusiasm and patience</a:t>
            </a:r>
          </a:p>
          <a:p>
            <a:pPr eaLnBrk="1" hangingPunct="1">
              <a:lnSpc>
                <a:spcPct val="90000"/>
              </a:lnSpc>
            </a:pPr>
            <a:r>
              <a:rPr lang="en-US" altLang="en-US" sz="3982" dirty="0">
                <a:solidFill>
                  <a:srgbClr val="002060"/>
                </a:solidFill>
              </a:rPr>
              <a:t>Create an atmosphere for open communication</a:t>
            </a:r>
          </a:p>
        </p:txBody>
      </p:sp>
    </p:spTree>
    <p:extLst>
      <p:ext uri="{BB962C8B-B14F-4D97-AF65-F5344CB8AC3E}">
        <p14:creationId xmlns:p14="http://schemas.microsoft.com/office/powerpoint/2010/main" val="326358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bwMode="auto">
          <a:xfrm>
            <a:off x="650240" y="216747"/>
            <a:ext cx="11704320" cy="1779129"/>
          </a:xfrm>
        </p:spPr>
        <p:txBody>
          <a:bodyPr vert="horz" wrap="square" lIns="91440" tIns="65024" rIns="45720" bIns="65024" numCol="1" rtlCol="0" anchor="ctr" anchorCtr="0" compatLnSpc="1">
            <a:prstTxWarp prst="textNoShape">
              <a:avLst/>
            </a:prstTxWarp>
            <a:normAutofit/>
            <a:scene3d>
              <a:camera prst="orthographicFront"/>
              <a:lightRig rig="threePt" dir="t">
                <a:rot lat="0" lon="0" rev="4800000"/>
              </a:lightRig>
            </a:scene3d>
            <a:sp3d prstMaterial="matte">
              <a:bevelT w="50800" h="10160"/>
            </a:sp3d>
          </a:bodyPr>
          <a:lstStyle/>
          <a:p>
            <a:pPr eaLnBrk="1" hangingPunct="1">
              <a:defRPr/>
            </a:pPr>
            <a:r>
              <a:rPr lang="en-US" dirty="0"/>
              <a:t>General Benefits of Precepting</a:t>
            </a:r>
          </a:p>
        </p:txBody>
      </p:sp>
      <p:sp>
        <p:nvSpPr>
          <p:cNvPr id="31747" name="Rectangle 3"/>
          <p:cNvSpPr>
            <a:spLocks noGrp="1"/>
          </p:cNvSpPr>
          <p:nvPr>
            <p:ph idx="1"/>
          </p:nvPr>
        </p:nvSpPr>
        <p:spPr>
          <a:xfrm>
            <a:off x="1396812" y="2158585"/>
            <a:ext cx="10957749" cy="6374488"/>
          </a:xfrm>
        </p:spPr>
        <p:txBody>
          <a:bodyPr/>
          <a:lstStyle/>
          <a:p>
            <a:pPr eaLnBrk="1" hangingPunct="1"/>
            <a:r>
              <a:rPr lang="en-US" altLang="en-US" dirty="0"/>
              <a:t>Enhanced </a:t>
            </a:r>
            <a:r>
              <a:rPr lang="en-US" altLang="en-US" dirty="0">
                <a:solidFill>
                  <a:srgbClr val="002060"/>
                </a:solidFill>
              </a:rPr>
              <a:t>productivity</a:t>
            </a:r>
            <a:r>
              <a:rPr lang="en-US" altLang="en-US" dirty="0"/>
              <a:t> and project completion</a:t>
            </a:r>
          </a:p>
          <a:p>
            <a:pPr eaLnBrk="1" hangingPunct="1"/>
            <a:r>
              <a:rPr lang="en-US" altLang="en-US" dirty="0"/>
              <a:t>Improved employee morale and </a:t>
            </a:r>
            <a:r>
              <a:rPr lang="en-US" altLang="en-US" dirty="0">
                <a:solidFill>
                  <a:srgbClr val="002060"/>
                </a:solidFill>
              </a:rPr>
              <a:t>performance   </a:t>
            </a:r>
          </a:p>
          <a:p>
            <a:pPr eaLnBrk="1" hangingPunct="1"/>
            <a:r>
              <a:rPr lang="en-US" altLang="en-US" dirty="0"/>
              <a:t>Alternative </a:t>
            </a:r>
            <a:r>
              <a:rPr lang="en-US" altLang="en-US" dirty="0">
                <a:solidFill>
                  <a:srgbClr val="002060"/>
                </a:solidFill>
              </a:rPr>
              <a:t>perspectives</a:t>
            </a:r>
            <a:r>
              <a:rPr lang="en-US" altLang="en-US" dirty="0"/>
              <a:t> through fresh eyes</a:t>
            </a:r>
          </a:p>
          <a:p>
            <a:pPr eaLnBrk="1" hangingPunct="1"/>
            <a:r>
              <a:rPr lang="en-US" altLang="en-US" dirty="0">
                <a:solidFill>
                  <a:srgbClr val="002060"/>
                </a:solidFill>
              </a:rPr>
              <a:t>Challenge and variety</a:t>
            </a:r>
          </a:p>
          <a:p>
            <a:pPr eaLnBrk="1" hangingPunct="1"/>
            <a:r>
              <a:rPr lang="en-US" altLang="en-US" dirty="0">
                <a:solidFill>
                  <a:srgbClr val="002060"/>
                </a:solidFill>
              </a:rPr>
              <a:t>Professional development </a:t>
            </a:r>
            <a:r>
              <a:rPr lang="en-US" altLang="en-US" dirty="0"/>
              <a:t>opportunities</a:t>
            </a:r>
          </a:p>
        </p:txBody>
      </p:sp>
    </p:spTree>
    <p:extLst>
      <p:ext uri="{BB962C8B-B14F-4D97-AF65-F5344CB8AC3E}">
        <p14:creationId xmlns:p14="http://schemas.microsoft.com/office/powerpoint/2010/main" val="3684460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a:t>Benefits of Precepting OU-DDIP Interns</a:t>
            </a:r>
          </a:p>
        </p:txBody>
      </p:sp>
      <p:sp>
        <p:nvSpPr>
          <p:cNvPr id="32771" name="Content Placeholder 2"/>
          <p:cNvSpPr>
            <a:spLocks noGrp="1"/>
          </p:cNvSpPr>
          <p:nvPr>
            <p:ph idx="1"/>
          </p:nvPr>
        </p:nvSpPr>
        <p:spPr>
          <a:xfrm>
            <a:off x="1396812" y="3147935"/>
            <a:ext cx="10957749" cy="6605666"/>
          </a:xfrm>
        </p:spPr>
        <p:txBody>
          <a:bodyPr>
            <a:normAutofit/>
          </a:bodyPr>
          <a:lstStyle/>
          <a:p>
            <a:pPr eaLnBrk="1" hangingPunct="1"/>
            <a:r>
              <a:rPr lang="en-US" altLang="en-US" dirty="0"/>
              <a:t>Open invitation to join all webinars and additional professional development opportunities.</a:t>
            </a:r>
          </a:p>
          <a:p>
            <a:pPr marL="0" indent="0" eaLnBrk="1" hangingPunct="1">
              <a:buNone/>
            </a:pPr>
            <a:endParaRPr lang="en-US" altLang="en-US" dirty="0"/>
          </a:p>
          <a:p>
            <a:pPr eaLnBrk="1" hangingPunct="1"/>
            <a:r>
              <a:rPr lang="en-US" altLang="en-US" dirty="0"/>
              <a:t>Access to the OU- DDIP Nutrition and Dietetics departmental resources.</a:t>
            </a:r>
          </a:p>
          <a:p>
            <a:pPr algn="ctr" eaLnBrk="1" hangingPunct="1">
              <a:buFont typeface="Wingdings 2" panose="05020102010507070707" pitchFamily="18" charset="2"/>
              <a:buNone/>
            </a:pPr>
            <a:endParaRPr lang="en-US" altLang="en-US" dirty="0"/>
          </a:p>
        </p:txBody>
      </p:sp>
    </p:spTree>
    <p:extLst>
      <p:ext uri="{BB962C8B-B14F-4D97-AF65-F5344CB8AC3E}">
        <p14:creationId xmlns:p14="http://schemas.microsoft.com/office/powerpoint/2010/main" val="2828447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a:t>PRECEPTING HELPFUL HINTS</a:t>
            </a:r>
          </a:p>
        </p:txBody>
      </p:sp>
      <p:sp>
        <p:nvSpPr>
          <p:cNvPr id="5" name="Text Placeholder 4"/>
          <p:cNvSpPr>
            <a:spLocks noGrp="1"/>
          </p:cNvSpPr>
          <p:nvPr>
            <p:ph type="body" idx="1"/>
          </p:nvPr>
        </p:nvSpPr>
        <p:spPr/>
        <p:txBody>
          <a:bodyPr/>
          <a:lstStyle/>
          <a:p>
            <a:r>
              <a:rPr lang="en-US" dirty="0"/>
              <a:t>Part 2</a:t>
            </a:r>
          </a:p>
        </p:txBody>
      </p:sp>
    </p:spTree>
    <p:extLst>
      <p:ext uri="{BB962C8B-B14F-4D97-AF65-F5344CB8AC3E}">
        <p14:creationId xmlns:p14="http://schemas.microsoft.com/office/powerpoint/2010/main" val="1227311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dirty="0"/>
              <a:t>Teaching Professionalism:</a:t>
            </a:r>
            <a:br>
              <a:rPr lang="en-US" dirty="0"/>
            </a:br>
            <a:endParaRPr lang="en-US" dirty="0"/>
          </a:p>
        </p:txBody>
      </p:sp>
      <p:sp>
        <p:nvSpPr>
          <p:cNvPr id="2" name="Content Placeholder 1"/>
          <p:cNvSpPr>
            <a:spLocks noGrp="1"/>
          </p:cNvSpPr>
          <p:nvPr>
            <p:ph idx="1"/>
          </p:nvPr>
        </p:nvSpPr>
        <p:spPr/>
        <p:txBody>
          <a:bodyPr>
            <a:normAutofit fontScale="92500" lnSpcReduction="20000"/>
          </a:bodyPr>
          <a:lstStyle/>
          <a:p>
            <a:pPr marL="520184" indent="-364129" eaLnBrk="1" fontAlgn="auto" hangingPunct="1">
              <a:spcAft>
                <a:spcPts val="0"/>
              </a:spcAft>
              <a:buFont typeface="Wingdings 3"/>
              <a:buChar char=""/>
              <a:defRPr/>
            </a:pPr>
            <a:r>
              <a:rPr lang="en-US" dirty="0"/>
              <a:t>Professionalism:  a set of internalized character strengths and values directed toward high quality service to others through one’s work. </a:t>
            </a:r>
          </a:p>
          <a:p>
            <a:pPr marL="520184" indent="-364129" eaLnBrk="1" fontAlgn="auto" hangingPunct="1">
              <a:spcAft>
                <a:spcPts val="0"/>
              </a:spcAft>
              <a:buFont typeface="Wingdings 3"/>
              <a:buChar char=""/>
              <a:defRPr/>
            </a:pPr>
            <a:r>
              <a:rPr lang="en-US" dirty="0"/>
              <a:t>Characterized by:</a:t>
            </a:r>
          </a:p>
          <a:p>
            <a:pPr marL="883681" lvl="1" indent="-364129" eaLnBrk="1" fontAlgn="auto" hangingPunct="1">
              <a:spcAft>
                <a:spcPts val="0"/>
              </a:spcAft>
              <a:buFont typeface="Wingdings 3"/>
              <a:buChar char=""/>
              <a:defRPr/>
            </a:pPr>
            <a:r>
              <a:rPr lang="en-US" dirty="0"/>
              <a:t>Sound judgment</a:t>
            </a:r>
          </a:p>
          <a:p>
            <a:pPr marL="883681" lvl="1" indent="-364129" eaLnBrk="1" fontAlgn="auto" hangingPunct="1">
              <a:spcAft>
                <a:spcPts val="0"/>
              </a:spcAft>
              <a:buFont typeface="Wingdings 3"/>
              <a:buChar char=""/>
              <a:defRPr/>
            </a:pPr>
            <a:r>
              <a:rPr lang="en-US" dirty="0"/>
              <a:t>Problem-solving</a:t>
            </a:r>
          </a:p>
          <a:p>
            <a:pPr marL="883681" lvl="1" indent="-364129" eaLnBrk="1" fontAlgn="auto" hangingPunct="1">
              <a:spcAft>
                <a:spcPts val="0"/>
              </a:spcAft>
              <a:buFont typeface="Wingdings 3"/>
              <a:buChar char=""/>
              <a:defRPr/>
            </a:pPr>
            <a:r>
              <a:rPr lang="en-US" dirty="0"/>
              <a:t>Integrity</a:t>
            </a:r>
          </a:p>
          <a:p>
            <a:pPr marL="883681" lvl="1" indent="-364129" eaLnBrk="1" fontAlgn="auto" hangingPunct="1">
              <a:spcAft>
                <a:spcPts val="0"/>
              </a:spcAft>
              <a:buFont typeface="Wingdings 3"/>
              <a:buChar char=""/>
              <a:defRPr/>
            </a:pPr>
            <a:r>
              <a:rPr lang="en-US" dirty="0"/>
              <a:t>Ability to work independently</a:t>
            </a:r>
          </a:p>
          <a:p>
            <a:pPr marL="883681" lvl="1" indent="-364129" eaLnBrk="1" fontAlgn="auto" hangingPunct="1">
              <a:spcAft>
                <a:spcPts val="0"/>
              </a:spcAft>
              <a:buFont typeface="Wingdings 3"/>
              <a:buChar char=""/>
              <a:defRPr/>
            </a:pPr>
            <a:r>
              <a:rPr lang="en-US" dirty="0"/>
              <a:t>Dedication</a:t>
            </a:r>
          </a:p>
          <a:p>
            <a:pPr marL="883681" lvl="1" indent="-364129" eaLnBrk="1" fontAlgn="auto" hangingPunct="1">
              <a:spcAft>
                <a:spcPts val="0"/>
              </a:spcAft>
              <a:buFont typeface="Wingdings 3"/>
              <a:buChar char=""/>
              <a:defRPr/>
            </a:pPr>
            <a:r>
              <a:rPr lang="en-US" dirty="0"/>
              <a:t>Perseverance</a:t>
            </a:r>
          </a:p>
          <a:p>
            <a:pPr marL="883681" lvl="1" indent="-364129" eaLnBrk="1" fontAlgn="auto" hangingPunct="1">
              <a:spcAft>
                <a:spcPts val="0"/>
              </a:spcAft>
              <a:buFont typeface="Wingdings 3"/>
              <a:buChar char=""/>
              <a:defRPr/>
            </a:pPr>
            <a:r>
              <a:rPr lang="en-US" dirty="0"/>
              <a:t>Respect</a:t>
            </a:r>
          </a:p>
          <a:p>
            <a:pPr marL="520184" indent="-364129" eaLnBrk="1" fontAlgn="auto" hangingPunct="1">
              <a:spcAft>
                <a:spcPts val="0"/>
              </a:spcAft>
              <a:buFont typeface="Wingdings 3"/>
              <a:buChar char=""/>
              <a:defRPr/>
            </a:pPr>
            <a:endParaRPr lang="en-US" dirty="0"/>
          </a:p>
        </p:txBody>
      </p:sp>
    </p:spTree>
    <p:extLst>
      <p:ext uri="{BB962C8B-B14F-4D97-AF65-F5344CB8AC3E}">
        <p14:creationId xmlns:p14="http://schemas.microsoft.com/office/powerpoint/2010/main" val="1402450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dirty="0"/>
              <a:t>Teaching Professionalism:</a:t>
            </a:r>
            <a:br>
              <a:rPr lang="en-US" dirty="0"/>
            </a:br>
            <a:endParaRPr lang="en-US" dirty="0"/>
          </a:p>
        </p:txBody>
      </p:sp>
      <p:sp>
        <p:nvSpPr>
          <p:cNvPr id="28674" name="Content Placeholder 1"/>
          <p:cNvSpPr>
            <a:spLocks noGrp="1"/>
          </p:cNvSpPr>
          <p:nvPr>
            <p:ph idx="1"/>
          </p:nvPr>
        </p:nvSpPr>
        <p:spPr/>
        <p:txBody>
          <a:bodyPr>
            <a:normAutofit fontScale="92500" lnSpcReduction="20000"/>
          </a:bodyPr>
          <a:lstStyle/>
          <a:p>
            <a:pPr eaLnBrk="1" hangingPunct="1">
              <a:defRPr/>
            </a:pPr>
            <a:r>
              <a:rPr lang="en-US" dirty="0"/>
              <a:t>Characterized by:</a:t>
            </a:r>
          </a:p>
          <a:p>
            <a:pPr lvl="1" indent="-363497" eaLnBrk="1" hangingPunct="1">
              <a:buFont typeface="Wingdings 3" pitchFamily="18" charset="2"/>
              <a:buChar char=""/>
              <a:defRPr/>
            </a:pPr>
            <a:r>
              <a:rPr lang="en-US" dirty="0"/>
              <a:t>Appreciation of diversity</a:t>
            </a:r>
          </a:p>
          <a:p>
            <a:pPr lvl="1" indent="-363497" eaLnBrk="1" hangingPunct="1">
              <a:buFont typeface="Wingdings 3" pitchFamily="18" charset="2"/>
              <a:buChar char=""/>
              <a:defRPr/>
            </a:pPr>
            <a:r>
              <a:rPr lang="en-US" dirty="0"/>
              <a:t>Cultural competence: the ability to discover the culture of each client/patient and effectively adapt interventions for her or him. (Curry 2000).</a:t>
            </a:r>
          </a:p>
          <a:p>
            <a:pPr lvl="1" indent="-363497" eaLnBrk="1" hangingPunct="1">
              <a:buFont typeface="Wingdings 3" pitchFamily="18" charset="2"/>
              <a:buChar char=""/>
              <a:defRPr/>
            </a:pPr>
            <a:r>
              <a:rPr lang="en-US" dirty="0"/>
              <a:t>Skills needed for cultural competence</a:t>
            </a:r>
          </a:p>
          <a:p>
            <a:pPr lvl="1" eaLnBrk="1" hangingPunct="1">
              <a:defRPr/>
            </a:pPr>
            <a:r>
              <a:rPr lang="en-US" dirty="0"/>
              <a:t>Become more knowledgeable about different cultures</a:t>
            </a:r>
          </a:p>
          <a:p>
            <a:pPr lvl="1" eaLnBrk="1" hangingPunct="1">
              <a:defRPr/>
            </a:pPr>
            <a:r>
              <a:rPr lang="en-US" dirty="0"/>
              <a:t>Develop flexibility in approaches/interventions</a:t>
            </a:r>
          </a:p>
          <a:p>
            <a:pPr lvl="1" eaLnBrk="1" hangingPunct="1">
              <a:defRPr/>
            </a:pPr>
            <a:r>
              <a:rPr lang="en-US" dirty="0"/>
              <a:t>Identify and/or develop culturally appropriate education approaches, techniques, and materials</a:t>
            </a:r>
          </a:p>
          <a:p>
            <a:pPr eaLnBrk="1" hangingPunct="1">
              <a:buFont typeface="Wingdings 3" panose="05040102010807070707" pitchFamily="18" charset="2"/>
              <a:buNone/>
              <a:defRPr/>
            </a:pPr>
            <a:endParaRPr lang="en-US" dirty="0"/>
          </a:p>
          <a:p>
            <a:pPr eaLnBrk="1" hangingPunct="1">
              <a:defRPr/>
            </a:pPr>
            <a:endParaRPr lang="en-US" dirty="0"/>
          </a:p>
        </p:txBody>
      </p:sp>
    </p:spTree>
    <p:extLst>
      <p:ext uri="{BB962C8B-B14F-4D97-AF65-F5344CB8AC3E}">
        <p14:creationId xmlns:p14="http://schemas.microsoft.com/office/powerpoint/2010/main" val="3717352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85"/>
          <p:cNvPicPr/>
          <p:nvPr/>
        </p:nvPicPr>
        <p:blipFill>
          <a:blip r:embed="rId2"/>
          <a:stretch>
            <a:fillRect/>
          </a:stretch>
        </p:blipFill>
        <p:spPr>
          <a:xfrm>
            <a:off x="8274570" y="609600"/>
            <a:ext cx="4120630" cy="8547100"/>
          </a:xfrm>
          <a:prstGeom prst="rect">
            <a:avLst/>
          </a:prstGeom>
        </p:spPr>
      </p:pic>
      <p:sp>
        <p:nvSpPr>
          <p:cNvPr id="87" name="Shape 87"/>
          <p:cNvSpPr>
            <a:spLocks noGrp="1"/>
          </p:cNvSpPr>
          <p:nvPr>
            <p:ph type="title"/>
          </p:nvPr>
        </p:nvSpPr>
        <p:spPr>
          <a:xfrm>
            <a:off x="1043794" y="249685"/>
            <a:ext cx="5600700" cy="2200871"/>
          </a:xfrm>
          <a:prstGeom prst="rect">
            <a:avLst/>
          </a:prstGeom>
        </p:spPr>
        <p:txBody>
          <a:bodyPr/>
          <a:lstStyle>
            <a:lvl1pPr defTabSz="519937">
              <a:defRPr sz="6230"/>
            </a:lvl1pPr>
          </a:lstStyle>
          <a:p>
            <a:pPr lvl="0">
              <a:defRPr sz="1800">
                <a:solidFill>
                  <a:srgbClr val="000000"/>
                </a:solidFill>
              </a:defRPr>
            </a:pPr>
            <a:r>
              <a:rPr sz="6230" dirty="0">
                <a:solidFill>
                  <a:srgbClr val="546056"/>
                </a:solidFill>
              </a:rPr>
              <a:t>Site Orientation</a:t>
            </a:r>
          </a:p>
        </p:txBody>
      </p:sp>
      <p:sp>
        <p:nvSpPr>
          <p:cNvPr id="88" name="Shape 88"/>
          <p:cNvSpPr>
            <a:spLocks noGrp="1"/>
          </p:cNvSpPr>
          <p:nvPr>
            <p:ph type="body" idx="1"/>
          </p:nvPr>
        </p:nvSpPr>
        <p:spPr>
          <a:xfrm>
            <a:off x="1043794" y="2632671"/>
            <a:ext cx="7230775" cy="6341914"/>
          </a:xfrm>
          <a:prstGeom prst="rect">
            <a:avLst/>
          </a:prstGeom>
        </p:spPr>
        <p:txBody>
          <a:bodyPr>
            <a:normAutofit/>
          </a:bodyPr>
          <a:lstStyle/>
          <a:p>
            <a:pPr lvl="0" algn="l" defTabSz="356362">
              <a:defRPr sz="1800" i="0">
                <a:solidFill>
                  <a:srgbClr val="000000"/>
                </a:solidFill>
              </a:defRPr>
            </a:pPr>
            <a:r>
              <a:rPr sz="1952" b="1" i="1" dirty="0">
                <a:solidFill>
                  <a:srgbClr val="002060"/>
                </a:solidFill>
              </a:rPr>
              <a:t>Include information students must know in order to:</a:t>
            </a:r>
          </a:p>
          <a:p>
            <a:pPr marL="242138" lvl="0" indent="-242138" algn="l" defTabSz="356362">
              <a:buSzPct val="80000"/>
              <a:buChar char="•"/>
              <a:defRPr sz="1800" i="0">
                <a:solidFill>
                  <a:srgbClr val="000000"/>
                </a:solidFill>
              </a:defRPr>
            </a:pPr>
            <a:r>
              <a:rPr sz="1952" dirty="0">
                <a:solidFill>
                  <a:srgbClr val="717D75"/>
                </a:solidFill>
              </a:rPr>
              <a:t>Protect those in their care</a:t>
            </a:r>
          </a:p>
          <a:p>
            <a:pPr marL="242138" lvl="0" indent="-242138" algn="l" defTabSz="356362">
              <a:buSzPct val="80000"/>
              <a:buChar char="•"/>
              <a:defRPr sz="1800" i="0">
                <a:solidFill>
                  <a:srgbClr val="000000"/>
                </a:solidFill>
              </a:defRPr>
            </a:pPr>
            <a:r>
              <a:rPr sz="1952" dirty="0">
                <a:solidFill>
                  <a:srgbClr val="717D75"/>
                </a:solidFill>
              </a:rPr>
              <a:t>Protect others with whom they are working</a:t>
            </a:r>
          </a:p>
          <a:p>
            <a:pPr marL="242138" lvl="0" indent="-242138" algn="l" defTabSz="356362">
              <a:buSzPct val="80000"/>
              <a:buChar char="•"/>
              <a:defRPr sz="1800" i="0">
                <a:solidFill>
                  <a:srgbClr val="000000"/>
                </a:solidFill>
              </a:defRPr>
            </a:pPr>
            <a:r>
              <a:rPr sz="1952" dirty="0">
                <a:solidFill>
                  <a:srgbClr val="717D75"/>
                </a:solidFill>
              </a:rPr>
              <a:t>Protect themselves</a:t>
            </a:r>
          </a:p>
          <a:p>
            <a:pPr marL="242138" lvl="0" indent="-242138" algn="l" defTabSz="356362">
              <a:buSzPct val="80000"/>
              <a:buChar char="•"/>
              <a:defRPr sz="1800" i="0">
                <a:solidFill>
                  <a:srgbClr val="000000"/>
                </a:solidFill>
              </a:defRPr>
            </a:pPr>
            <a:r>
              <a:rPr sz="1952" dirty="0">
                <a:solidFill>
                  <a:srgbClr val="717D75"/>
                </a:solidFill>
              </a:rPr>
              <a:t>Find their way around</a:t>
            </a:r>
          </a:p>
          <a:p>
            <a:pPr lvl="0" algn="l" defTabSz="356362">
              <a:defRPr sz="1800" i="0">
                <a:solidFill>
                  <a:srgbClr val="000000"/>
                </a:solidFill>
              </a:defRPr>
            </a:pPr>
            <a:r>
              <a:rPr sz="1952" b="1" i="1" dirty="0">
                <a:solidFill>
                  <a:srgbClr val="002060"/>
                </a:solidFill>
              </a:rPr>
              <a:t>General information about the organization</a:t>
            </a:r>
          </a:p>
          <a:p>
            <a:pPr marL="242138" lvl="0" indent="-242138" algn="l" defTabSz="356362">
              <a:buSzPct val="80000"/>
              <a:buChar char="•"/>
              <a:defRPr sz="1800" i="0">
                <a:solidFill>
                  <a:srgbClr val="000000"/>
                </a:solidFill>
              </a:defRPr>
            </a:pPr>
            <a:r>
              <a:rPr sz="1952" dirty="0">
                <a:solidFill>
                  <a:srgbClr val="717D75"/>
                </a:solidFill>
              </a:rPr>
              <a:t>Goals &amp; objectives, policies &amp; procedures, record keeping, how information is shared, &amp; the organizational structure</a:t>
            </a:r>
          </a:p>
          <a:p>
            <a:pPr lvl="0" algn="l" defTabSz="356362">
              <a:defRPr sz="1800" i="0">
                <a:solidFill>
                  <a:srgbClr val="000000"/>
                </a:solidFill>
              </a:defRPr>
            </a:pPr>
            <a:r>
              <a:rPr sz="1952" b="1" i="1" dirty="0">
                <a:solidFill>
                  <a:srgbClr val="002060"/>
                </a:solidFill>
              </a:rPr>
              <a:t>Provide the following information</a:t>
            </a:r>
          </a:p>
          <a:p>
            <a:pPr marL="242138" lvl="0" indent="-242138" algn="l" defTabSz="356362">
              <a:buSzPct val="80000"/>
              <a:buChar char="•"/>
              <a:defRPr sz="1800" i="0">
                <a:solidFill>
                  <a:srgbClr val="000000"/>
                </a:solidFill>
              </a:defRPr>
            </a:pPr>
            <a:r>
              <a:rPr sz="1952" dirty="0">
                <a:solidFill>
                  <a:srgbClr val="717D75"/>
                </a:solidFill>
              </a:rPr>
              <a:t>Schedules, appropriate attire, meals, holidays, duties &amp; responsibilities to the organization, its clients, &amp; employees</a:t>
            </a:r>
          </a:p>
          <a:p>
            <a:pPr lvl="0" algn="l" defTabSz="356362">
              <a:defRPr sz="1800" i="0">
                <a:solidFill>
                  <a:srgbClr val="000000"/>
                </a:solidFill>
              </a:defRPr>
            </a:pPr>
            <a:r>
              <a:rPr sz="1952" b="1" i="1" dirty="0">
                <a:solidFill>
                  <a:srgbClr val="002060"/>
                </a:solidFill>
              </a:rPr>
              <a:t>Resources</a:t>
            </a:r>
          </a:p>
          <a:p>
            <a:pPr marL="242138" lvl="0" indent="-242138" algn="l" defTabSz="356362">
              <a:buSzPct val="80000"/>
              <a:buChar char="•"/>
              <a:defRPr sz="1800" i="0">
                <a:solidFill>
                  <a:srgbClr val="000000"/>
                </a:solidFill>
              </a:defRPr>
            </a:pPr>
            <a:r>
              <a:rPr sz="1952" dirty="0">
                <a:solidFill>
                  <a:srgbClr val="717D75"/>
                </a:solidFill>
              </a:rPr>
              <a:t>Office space, office supplies, phones, library &amp; reference materials, lockers, &amp; patient education materials.</a:t>
            </a:r>
          </a:p>
        </p:txBody>
      </p:sp>
    </p:spTree>
    <p:extLst>
      <p:ext uri="{BB962C8B-B14F-4D97-AF65-F5344CB8AC3E}">
        <p14:creationId xmlns:p14="http://schemas.microsoft.com/office/powerpoint/2010/main" val="298601494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title"/>
          </p:nvPr>
        </p:nvSpPr>
        <p:spPr>
          <a:xfrm>
            <a:off x="846667" y="1551708"/>
            <a:ext cx="11311467" cy="1502450"/>
          </a:xfrm>
          <a:prstGeom prst="rect">
            <a:avLst/>
          </a:prstGeom>
        </p:spPr>
        <p:txBody>
          <a:bodyPr/>
          <a:lstStyle>
            <a:lvl1pPr>
              <a:lnSpc>
                <a:spcPct val="110000"/>
              </a:lnSpc>
              <a:spcBef>
                <a:spcPts val="7700"/>
              </a:spcBef>
              <a:defRPr sz="7400" b="1" cap="none">
                <a:solidFill>
                  <a:srgbClr val="57554B"/>
                </a:solidFill>
                <a:latin typeface="Hoefler Text"/>
                <a:ea typeface="Hoefler Text"/>
                <a:cs typeface="Hoefler Text"/>
                <a:sym typeface="Hoefler Text"/>
              </a:defRPr>
            </a:lvl1pPr>
          </a:lstStyle>
          <a:p>
            <a:pPr lvl="0">
              <a:defRPr sz="1800" b="0">
                <a:solidFill>
                  <a:srgbClr val="000000"/>
                </a:solidFill>
              </a:defRPr>
            </a:pPr>
            <a:r>
              <a:rPr sz="3946"/>
              <a:t>Prior to Working with Students</a:t>
            </a:r>
          </a:p>
        </p:txBody>
      </p:sp>
      <p:sp>
        <p:nvSpPr>
          <p:cNvPr id="78" name="Shape 78"/>
          <p:cNvSpPr>
            <a:spLocks noGrp="1"/>
          </p:cNvSpPr>
          <p:nvPr>
            <p:ph type="body" idx="1"/>
          </p:nvPr>
        </p:nvSpPr>
        <p:spPr>
          <a:xfrm>
            <a:off x="846667" y="3054157"/>
            <a:ext cx="11311467" cy="5203152"/>
          </a:xfrm>
          <a:prstGeom prst="rect">
            <a:avLst/>
          </a:prstGeom>
        </p:spPr>
        <p:txBody>
          <a:bodyPr>
            <a:normAutofit/>
          </a:bodyPr>
          <a:lstStyle/>
          <a:p>
            <a:pPr marL="993360" lvl="1" indent="-769854" defTabSz="290558">
              <a:spcBef>
                <a:spcPts val="2667"/>
              </a:spcBef>
              <a:defRPr sz="1800">
                <a:solidFill>
                  <a:srgbClr val="000000"/>
                </a:solidFill>
              </a:defRPr>
            </a:pPr>
            <a:r>
              <a:rPr sz="3306" dirty="0"/>
              <a:t>Identify the </a:t>
            </a:r>
            <a:r>
              <a:rPr sz="3306" dirty="0">
                <a:solidFill>
                  <a:srgbClr val="002060"/>
                </a:solidFill>
              </a:rPr>
              <a:t>process of communication</a:t>
            </a:r>
          </a:p>
          <a:p>
            <a:pPr marL="993360" lvl="1" indent="-769854" defTabSz="290558">
              <a:spcBef>
                <a:spcPts val="2667"/>
              </a:spcBef>
              <a:defRPr sz="1800">
                <a:solidFill>
                  <a:srgbClr val="000000"/>
                </a:solidFill>
              </a:defRPr>
            </a:pPr>
            <a:r>
              <a:rPr sz="3306" dirty="0"/>
              <a:t>Identify </a:t>
            </a:r>
            <a:r>
              <a:rPr sz="3306" dirty="0">
                <a:solidFill>
                  <a:srgbClr val="002060"/>
                </a:solidFill>
              </a:rPr>
              <a:t>documentation methods/tools </a:t>
            </a:r>
            <a:r>
              <a:rPr sz="3306" dirty="0"/>
              <a:t>for objectively tracking student progress</a:t>
            </a:r>
          </a:p>
          <a:p>
            <a:pPr marL="993360" lvl="1" indent="-769854" defTabSz="290558">
              <a:spcBef>
                <a:spcPts val="2667"/>
              </a:spcBef>
              <a:defRPr sz="1800">
                <a:solidFill>
                  <a:srgbClr val="000000"/>
                </a:solidFill>
              </a:defRPr>
            </a:pPr>
            <a:r>
              <a:rPr sz="3306" dirty="0"/>
              <a:t>Discuss </a:t>
            </a:r>
            <a:r>
              <a:rPr sz="3306" dirty="0">
                <a:solidFill>
                  <a:srgbClr val="002060"/>
                </a:solidFill>
              </a:rPr>
              <a:t>program resources </a:t>
            </a:r>
            <a:r>
              <a:rPr sz="3306" dirty="0"/>
              <a:t>that will be available for preceptors </a:t>
            </a:r>
          </a:p>
          <a:p>
            <a:pPr marL="993360" lvl="1" indent="-769854" defTabSz="290558">
              <a:spcBef>
                <a:spcPts val="2667"/>
              </a:spcBef>
              <a:defRPr sz="1800">
                <a:solidFill>
                  <a:srgbClr val="000000"/>
                </a:solidFill>
              </a:defRPr>
            </a:pPr>
            <a:r>
              <a:rPr sz="3306" dirty="0"/>
              <a:t>Provide </a:t>
            </a:r>
            <a:r>
              <a:rPr sz="3306" dirty="0">
                <a:solidFill>
                  <a:srgbClr val="002060"/>
                </a:solidFill>
              </a:rPr>
              <a:t>facility-specific information </a:t>
            </a:r>
            <a:r>
              <a:rPr sz="3306" dirty="0"/>
              <a:t>that the program director should know</a:t>
            </a:r>
          </a:p>
        </p:txBody>
      </p:sp>
    </p:spTree>
    <p:extLst>
      <p:ext uri="{BB962C8B-B14F-4D97-AF65-F5344CB8AC3E}">
        <p14:creationId xmlns:p14="http://schemas.microsoft.com/office/powerpoint/2010/main" val="2047895353"/>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dirty="0"/>
              <a:t>Preceptor Style:</a:t>
            </a:r>
            <a:br>
              <a:rPr lang="en-US" dirty="0"/>
            </a:br>
            <a:endParaRPr lang="en-US" dirty="0"/>
          </a:p>
        </p:txBody>
      </p:sp>
      <p:sp>
        <p:nvSpPr>
          <p:cNvPr id="26626" name="Content Placeholder 1"/>
          <p:cNvSpPr>
            <a:spLocks noGrp="1"/>
          </p:cNvSpPr>
          <p:nvPr>
            <p:ph idx="1"/>
          </p:nvPr>
        </p:nvSpPr>
        <p:spPr/>
        <p:txBody>
          <a:bodyPr>
            <a:normAutofit lnSpcReduction="10000"/>
          </a:bodyPr>
          <a:lstStyle/>
          <a:p>
            <a:pPr eaLnBrk="1" hangingPunct="1"/>
            <a:r>
              <a:rPr lang="en-US" altLang="en-US" dirty="0"/>
              <a:t>Do you expect interns to review plans for interacting with patients before approaching them?</a:t>
            </a:r>
          </a:p>
          <a:p>
            <a:pPr eaLnBrk="1" hangingPunct="1"/>
            <a:r>
              <a:rPr lang="en-US" altLang="en-US" dirty="0">
                <a:solidFill>
                  <a:srgbClr val="002060"/>
                </a:solidFill>
              </a:rPr>
              <a:t>How and when should interns contact you?</a:t>
            </a:r>
          </a:p>
          <a:p>
            <a:pPr eaLnBrk="1" hangingPunct="1"/>
            <a:r>
              <a:rPr lang="en-US" altLang="en-US" dirty="0"/>
              <a:t>Do you want interns to make a decision and take action and then inform you or consult with you first?</a:t>
            </a:r>
          </a:p>
          <a:p>
            <a:pPr eaLnBrk="1" hangingPunct="1"/>
            <a:r>
              <a:rPr lang="en-US" altLang="en-US" dirty="0">
                <a:solidFill>
                  <a:srgbClr val="002060"/>
                </a:solidFill>
              </a:rPr>
              <a:t>When an intern has a problem do you want him/her to solve it or come to you right away or something in between?</a:t>
            </a:r>
          </a:p>
          <a:p>
            <a:pPr lvl="1" eaLnBrk="1" hangingPunct="1"/>
            <a:endParaRPr lang="en-US" altLang="en-US" dirty="0"/>
          </a:p>
          <a:p>
            <a:pPr eaLnBrk="1" hangingPunct="1">
              <a:buFont typeface="Wingdings 3" panose="05040102010807070707" pitchFamily="18" charset="2"/>
              <a:buNone/>
            </a:pPr>
            <a:endParaRPr lang="en-US" altLang="en-US" dirty="0"/>
          </a:p>
          <a:p>
            <a:pPr eaLnBrk="1" hangingPunct="1">
              <a:buFont typeface="Wingdings 3" panose="05040102010807070707" pitchFamily="18" charset="2"/>
              <a:buNone/>
            </a:pPr>
            <a:endParaRPr lang="en-US" altLang="en-US" dirty="0"/>
          </a:p>
        </p:txBody>
      </p:sp>
    </p:spTree>
    <p:extLst>
      <p:ext uri="{BB962C8B-B14F-4D97-AF65-F5344CB8AC3E}">
        <p14:creationId xmlns:p14="http://schemas.microsoft.com/office/powerpoint/2010/main" val="857329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p:nvPr/>
        </p:nvPicPr>
        <p:blipFill>
          <a:blip r:embed="rId2"/>
          <a:stretch>
            <a:fillRect/>
          </a:stretch>
        </p:blipFill>
        <p:spPr>
          <a:xfrm>
            <a:off x="9383842" y="2406295"/>
            <a:ext cx="3383821" cy="5321716"/>
          </a:xfrm>
          <a:prstGeom prst="rect">
            <a:avLst/>
          </a:prstGeom>
        </p:spPr>
      </p:pic>
      <p:sp>
        <p:nvSpPr>
          <p:cNvPr id="41" name="Shape 41"/>
          <p:cNvSpPr>
            <a:spLocks noGrp="1"/>
          </p:cNvSpPr>
          <p:nvPr>
            <p:ph type="title"/>
          </p:nvPr>
        </p:nvSpPr>
        <p:spPr>
          <a:xfrm>
            <a:off x="1450151" y="104932"/>
            <a:ext cx="10957749" cy="1633928"/>
          </a:xfrm>
          <a:prstGeom prst="rect">
            <a:avLst/>
          </a:prstGeom>
        </p:spPr>
        <p:txBody>
          <a:bodyPr/>
          <a:lstStyle>
            <a:lvl1pPr algn="ctr"/>
          </a:lstStyle>
          <a:p>
            <a:pPr lvl="0">
              <a:defRPr sz="1800">
                <a:solidFill>
                  <a:srgbClr val="000000"/>
                </a:solidFill>
              </a:defRPr>
            </a:pPr>
            <a:r>
              <a:rPr sz="7000" dirty="0">
                <a:solidFill>
                  <a:srgbClr val="002060">
                    <a:alpha val="95000"/>
                  </a:srgbClr>
                </a:solidFill>
              </a:rPr>
              <a:t>Upon Completion</a:t>
            </a:r>
          </a:p>
        </p:txBody>
      </p:sp>
      <p:sp>
        <p:nvSpPr>
          <p:cNvPr id="42" name="Shape 42"/>
          <p:cNvSpPr>
            <a:spLocks noGrp="1"/>
          </p:cNvSpPr>
          <p:nvPr>
            <p:ph type="body" idx="1"/>
          </p:nvPr>
        </p:nvSpPr>
        <p:spPr>
          <a:xfrm>
            <a:off x="1450151" y="2406295"/>
            <a:ext cx="7319095" cy="5808315"/>
          </a:xfrm>
          <a:prstGeom prst="rect">
            <a:avLst/>
          </a:prstGeom>
        </p:spPr>
        <p:txBody>
          <a:bodyPr>
            <a:normAutofit/>
          </a:bodyPr>
          <a:lstStyle/>
          <a:p>
            <a:pPr marL="0" lvl="0" indent="0" defTabSz="362204">
              <a:spcBef>
                <a:spcPts val="1400"/>
              </a:spcBef>
              <a:buSzTx/>
              <a:buFontTx/>
              <a:buNone/>
              <a:defRPr sz="1800">
                <a:solidFill>
                  <a:srgbClr val="000000"/>
                </a:solidFill>
              </a:defRPr>
            </a:pPr>
            <a:r>
              <a:rPr sz="1984" b="1" dirty="0">
                <a:solidFill>
                  <a:srgbClr val="546056"/>
                </a:solidFill>
              </a:rPr>
              <a:t>You will be able to:</a:t>
            </a:r>
          </a:p>
          <a:p>
            <a:pPr marL="244093" lvl="0" indent="-244093" defTabSz="362204">
              <a:spcBef>
                <a:spcPts val="1400"/>
              </a:spcBef>
              <a:buBlip>
                <a:blip r:embed="rId3"/>
              </a:buBlip>
              <a:defRPr sz="1800">
                <a:solidFill>
                  <a:srgbClr val="000000"/>
                </a:solidFill>
              </a:defRPr>
            </a:pPr>
            <a:r>
              <a:rPr sz="1984" dirty="0">
                <a:solidFill>
                  <a:srgbClr val="546056"/>
                </a:solidFill>
              </a:rPr>
              <a:t>Plan supervised practice experiences designed to enhance the student’s ability to meet ACEND competencies.</a:t>
            </a:r>
          </a:p>
          <a:p>
            <a:pPr marL="244093" lvl="0" indent="-244093" defTabSz="362204">
              <a:spcBef>
                <a:spcPts val="1400"/>
              </a:spcBef>
              <a:buBlip>
                <a:blip r:embed="rId3"/>
              </a:buBlip>
              <a:defRPr sz="1800">
                <a:solidFill>
                  <a:srgbClr val="000000"/>
                </a:solidFill>
              </a:defRPr>
            </a:pPr>
            <a:r>
              <a:rPr sz="1984" dirty="0">
                <a:solidFill>
                  <a:srgbClr val="546056"/>
                </a:solidFill>
              </a:rPr>
              <a:t>Describe the importance of assessing the student’s readiness to learn, knowledge, skills, and professionalism.</a:t>
            </a:r>
          </a:p>
          <a:p>
            <a:pPr marL="244093" lvl="0" indent="-244093" defTabSz="362204">
              <a:spcBef>
                <a:spcPts val="1400"/>
              </a:spcBef>
              <a:buBlip>
                <a:blip r:embed="rId3"/>
              </a:buBlip>
              <a:defRPr sz="1800">
                <a:solidFill>
                  <a:srgbClr val="000000"/>
                </a:solidFill>
              </a:defRPr>
            </a:pPr>
            <a:r>
              <a:rPr sz="1984" dirty="0">
                <a:solidFill>
                  <a:srgbClr val="546056"/>
                </a:solidFill>
              </a:rPr>
              <a:t>Formulate learning goals with and for students.</a:t>
            </a:r>
          </a:p>
          <a:p>
            <a:pPr marL="244093" lvl="0" indent="-244093" defTabSz="362204">
              <a:spcBef>
                <a:spcPts val="1400"/>
              </a:spcBef>
              <a:buBlip>
                <a:blip r:embed="rId3"/>
              </a:buBlip>
              <a:defRPr sz="1800">
                <a:solidFill>
                  <a:srgbClr val="000000"/>
                </a:solidFill>
              </a:defRPr>
            </a:pPr>
            <a:r>
              <a:rPr sz="1984" dirty="0">
                <a:solidFill>
                  <a:srgbClr val="546056"/>
                </a:solidFill>
              </a:rPr>
              <a:t>Identify what should be included in a student’s orientation to supervised practice.</a:t>
            </a:r>
          </a:p>
          <a:p>
            <a:pPr marL="244093" lvl="0" indent="-244093" defTabSz="362204">
              <a:spcBef>
                <a:spcPts val="1400"/>
              </a:spcBef>
              <a:buBlip>
                <a:blip r:embed="rId3"/>
              </a:buBlip>
              <a:defRPr sz="1800">
                <a:solidFill>
                  <a:srgbClr val="000000"/>
                </a:solidFill>
              </a:defRPr>
            </a:pPr>
            <a:r>
              <a:rPr sz="1984" dirty="0">
                <a:solidFill>
                  <a:srgbClr val="546056"/>
                </a:solidFill>
              </a:rPr>
              <a:t>Identify key responsibilities of students and expectations preceptors should have of them.</a:t>
            </a:r>
          </a:p>
        </p:txBody>
      </p:sp>
    </p:spTree>
    <p:extLst>
      <p:ext uri="{BB962C8B-B14F-4D97-AF65-F5344CB8AC3E}">
        <p14:creationId xmlns:p14="http://schemas.microsoft.com/office/powerpoint/2010/main" val="2311973948"/>
      </p:ext>
    </p:extLst>
  </p:cSld>
  <p:clrMapOvr>
    <a:masterClrMapping/>
  </p:clrMapOvr>
  <p:transition spd="med" advClick="0" advTm="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dirty="0"/>
              <a:t>Preceptor Style:</a:t>
            </a:r>
            <a:br>
              <a:rPr lang="en-US" dirty="0"/>
            </a:br>
            <a:endParaRPr lang="en-US" dirty="0"/>
          </a:p>
        </p:txBody>
      </p:sp>
      <p:sp>
        <p:nvSpPr>
          <p:cNvPr id="28674" name="Content Placeholder 1"/>
          <p:cNvSpPr>
            <a:spLocks noGrp="1"/>
          </p:cNvSpPr>
          <p:nvPr>
            <p:ph idx="1"/>
          </p:nvPr>
        </p:nvSpPr>
        <p:spPr/>
        <p:txBody>
          <a:bodyPr>
            <a:normAutofit fontScale="92500"/>
          </a:bodyPr>
          <a:lstStyle/>
          <a:p>
            <a:pPr eaLnBrk="1" hangingPunct="1"/>
            <a:r>
              <a:rPr lang="en-US" altLang="en-US" dirty="0">
                <a:solidFill>
                  <a:srgbClr val="002060"/>
                </a:solidFill>
              </a:rPr>
              <a:t>How will you approach problems related to intern behavior and performance?</a:t>
            </a:r>
          </a:p>
          <a:p>
            <a:pPr eaLnBrk="1" hangingPunct="1"/>
            <a:r>
              <a:rPr lang="en-US" altLang="en-US" dirty="0"/>
              <a:t>Expectations regarding learning/performance</a:t>
            </a:r>
          </a:p>
          <a:p>
            <a:pPr lvl="1" eaLnBrk="1" hangingPunct="1"/>
            <a:r>
              <a:rPr lang="en-US" altLang="en-US" dirty="0"/>
              <a:t>Will you discuss why you do what you do as well as how you do it?</a:t>
            </a:r>
          </a:p>
          <a:p>
            <a:pPr lvl="1" eaLnBrk="1" hangingPunct="1"/>
            <a:r>
              <a:rPr lang="en-US" altLang="en-US" dirty="0">
                <a:solidFill>
                  <a:srgbClr val="002060"/>
                </a:solidFill>
              </a:rPr>
              <a:t>How many opportunities will an intern have to observe you before performing on his/her own?</a:t>
            </a:r>
          </a:p>
          <a:p>
            <a:pPr lvl="1" eaLnBrk="1" hangingPunct="1"/>
            <a:r>
              <a:rPr lang="en-US" altLang="en-US" dirty="0"/>
              <a:t>How will you when the intern is ready to progress?</a:t>
            </a:r>
          </a:p>
          <a:p>
            <a:pPr lvl="1" eaLnBrk="1" hangingPunct="1"/>
            <a:r>
              <a:rPr lang="en-US" altLang="en-US" dirty="0"/>
              <a:t>How will you assess the interns performance?</a:t>
            </a:r>
          </a:p>
          <a:p>
            <a:pPr lvl="1" eaLnBrk="1" hangingPunct="1"/>
            <a:endParaRPr lang="en-US" altLang="en-US" dirty="0"/>
          </a:p>
          <a:p>
            <a:pPr eaLnBrk="1" hangingPunct="1">
              <a:buFont typeface="Wingdings 3" panose="05040102010807070707" pitchFamily="18" charset="2"/>
              <a:buNone/>
            </a:pPr>
            <a:endParaRPr lang="en-US" altLang="en-US" dirty="0"/>
          </a:p>
          <a:p>
            <a:pPr eaLnBrk="1" hangingPunct="1">
              <a:buFont typeface="Wingdings 3" panose="05040102010807070707" pitchFamily="18" charset="2"/>
              <a:buNone/>
            </a:pPr>
            <a:endParaRPr lang="en-US" altLang="en-US" dirty="0"/>
          </a:p>
        </p:txBody>
      </p:sp>
    </p:spTree>
    <p:extLst>
      <p:ext uri="{BB962C8B-B14F-4D97-AF65-F5344CB8AC3E}">
        <p14:creationId xmlns:p14="http://schemas.microsoft.com/office/powerpoint/2010/main" val="1587700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p:nvPr/>
        </p:nvPicPr>
        <p:blipFill>
          <a:blip r:embed="rId2"/>
          <a:stretch>
            <a:fillRect/>
          </a:stretch>
        </p:blipFill>
        <p:spPr>
          <a:xfrm>
            <a:off x="7674964" y="2548120"/>
            <a:ext cx="4837867" cy="6578601"/>
          </a:xfrm>
          <a:prstGeom prst="rect">
            <a:avLst/>
          </a:prstGeom>
        </p:spPr>
      </p:pic>
      <p:sp>
        <p:nvSpPr>
          <p:cNvPr id="67" name="Shape 67"/>
          <p:cNvSpPr>
            <a:spLocks noGrp="1"/>
          </p:cNvSpPr>
          <p:nvPr>
            <p:ph type="title"/>
          </p:nvPr>
        </p:nvSpPr>
        <p:spPr>
          <a:xfrm>
            <a:off x="1396814" y="135357"/>
            <a:ext cx="10957749" cy="1648474"/>
          </a:xfrm>
          <a:prstGeom prst="rect">
            <a:avLst/>
          </a:prstGeom>
        </p:spPr>
        <p:txBody>
          <a:bodyPr>
            <a:normAutofit/>
          </a:bodyPr>
          <a:lstStyle/>
          <a:p>
            <a:pPr lvl="0">
              <a:defRPr sz="1800">
                <a:solidFill>
                  <a:srgbClr val="000000"/>
                </a:solidFill>
              </a:defRPr>
            </a:pPr>
            <a:r>
              <a:rPr lang="en-US" sz="7000" dirty="0">
                <a:solidFill>
                  <a:schemeClr val="tx1">
                    <a:alpha val="95000"/>
                  </a:schemeClr>
                </a:solidFill>
              </a:rPr>
              <a:t>Begin</a:t>
            </a:r>
            <a:r>
              <a:rPr sz="7000" dirty="0">
                <a:solidFill>
                  <a:schemeClr val="tx1">
                    <a:alpha val="95000"/>
                  </a:schemeClr>
                </a:solidFill>
              </a:rPr>
              <a:t> with the End in Mind</a:t>
            </a:r>
          </a:p>
        </p:txBody>
      </p:sp>
      <p:sp>
        <p:nvSpPr>
          <p:cNvPr id="68" name="Shape 68"/>
          <p:cNvSpPr>
            <a:spLocks noGrp="1"/>
          </p:cNvSpPr>
          <p:nvPr>
            <p:ph type="body" idx="1"/>
          </p:nvPr>
        </p:nvSpPr>
        <p:spPr>
          <a:xfrm>
            <a:off x="929390" y="2173574"/>
            <a:ext cx="6130978" cy="6303946"/>
          </a:xfrm>
          <a:prstGeom prst="rect">
            <a:avLst/>
          </a:prstGeom>
        </p:spPr>
        <p:txBody>
          <a:bodyPr>
            <a:normAutofit/>
          </a:bodyPr>
          <a:lstStyle>
            <a:lvl1pPr>
              <a:buBlip>
                <a:blip r:embed="rId3"/>
              </a:buBlip>
            </a:lvl1pPr>
          </a:lstStyle>
          <a:p>
            <a:pPr lvl="0">
              <a:defRPr sz="1800">
                <a:solidFill>
                  <a:srgbClr val="000000"/>
                </a:solidFill>
              </a:defRPr>
            </a:pPr>
            <a:r>
              <a:rPr sz="4000" dirty="0">
                <a:solidFill>
                  <a:srgbClr val="546056"/>
                </a:solidFill>
              </a:rPr>
              <a:t>Students build upon their foundation knowledge to develop &amp; demonstrate the acquisition of the Competencies/Learning Outcomes essential to practice as an entry-level dietitian.</a:t>
            </a:r>
          </a:p>
        </p:txBody>
      </p:sp>
    </p:spTree>
    <p:extLst>
      <p:ext uri="{BB962C8B-B14F-4D97-AF65-F5344CB8AC3E}">
        <p14:creationId xmlns:p14="http://schemas.microsoft.com/office/powerpoint/2010/main" val="2164594451"/>
      </p:ext>
    </p:extLst>
  </p:cSld>
  <p:clrMapOvr>
    <a:masterClrMapping/>
  </p:clrMapOvr>
  <p:transition spd="slow">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dirty="0"/>
              <a:t>Planning Learning:</a:t>
            </a:r>
            <a:br>
              <a:rPr lang="en-US" dirty="0"/>
            </a:br>
            <a:endParaRPr lang="en-US" dirty="0"/>
          </a:p>
        </p:txBody>
      </p:sp>
      <p:sp>
        <p:nvSpPr>
          <p:cNvPr id="22530" name="Content Placeholder 1"/>
          <p:cNvSpPr>
            <a:spLocks noGrp="1"/>
          </p:cNvSpPr>
          <p:nvPr>
            <p:ph idx="1"/>
          </p:nvPr>
        </p:nvSpPr>
        <p:spPr/>
        <p:txBody>
          <a:bodyPr/>
          <a:lstStyle/>
          <a:p>
            <a:pPr eaLnBrk="1" hangingPunct="1"/>
            <a:r>
              <a:rPr lang="en-US" altLang="en-US" dirty="0"/>
              <a:t>What competencies will the intern achieve?</a:t>
            </a:r>
          </a:p>
          <a:p>
            <a:pPr eaLnBrk="1" hangingPunct="1"/>
            <a:r>
              <a:rPr lang="en-US" altLang="en-US" dirty="0"/>
              <a:t>Knowledge, skills and experiences of the intern</a:t>
            </a:r>
          </a:p>
          <a:p>
            <a:pPr eaLnBrk="1" hangingPunct="1"/>
            <a:r>
              <a:rPr lang="en-US" altLang="en-US" dirty="0"/>
              <a:t>Learning activities needed to achieve competencies</a:t>
            </a:r>
          </a:p>
          <a:p>
            <a:pPr lvl="1" eaLnBrk="1" hangingPunct="1"/>
            <a:r>
              <a:rPr lang="en-US" altLang="en-US" dirty="0"/>
              <a:t>Will you set these up?</a:t>
            </a:r>
          </a:p>
          <a:p>
            <a:pPr lvl="1" eaLnBrk="1" hangingPunct="1"/>
            <a:r>
              <a:rPr lang="en-US" altLang="en-US" dirty="0"/>
              <a:t>If intern must interact with other practitioners or administrators, when will this occur, will you arrange these meetings?</a:t>
            </a:r>
          </a:p>
          <a:p>
            <a:pPr eaLnBrk="1" hangingPunct="1"/>
            <a:r>
              <a:rPr lang="en-US" altLang="en-US" dirty="0"/>
              <a:t>Plan for increasing intern responsibility</a:t>
            </a:r>
          </a:p>
          <a:p>
            <a:pPr lvl="1" eaLnBrk="1" hangingPunct="1"/>
            <a:endParaRPr lang="en-US" altLang="en-US" dirty="0"/>
          </a:p>
          <a:p>
            <a:pPr eaLnBrk="1" hangingPunct="1">
              <a:buFont typeface="Wingdings 3" panose="05040102010807070707" pitchFamily="18" charset="2"/>
              <a:buNone/>
            </a:pPr>
            <a:endParaRPr lang="en-US" altLang="en-US" dirty="0"/>
          </a:p>
          <a:p>
            <a:pPr eaLnBrk="1" hangingPunct="1">
              <a:buFont typeface="Wingdings 3" panose="05040102010807070707" pitchFamily="18" charset="2"/>
              <a:buNone/>
            </a:pPr>
            <a:endParaRPr lang="en-US" altLang="en-US" dirty="0"/>
          </a:p>
        </p:txBody>
      </p:sp>
    </p:spTree>
    <p:extLst>
      <p:ext uri="{BB962C8B-B14F-4D97-AF65-F5344CB8AC3E}">
        <p14:creationId xmlns:p14="http://schemas.microsoft.com/office/powerpoint/2010/main" val="2833789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dirty="0"/>
              <a:t>Planning Learning:</a:t>
            </a:r>
            <a:br>
              <a:rPr lang="en-US" dirty="0"/>
            </a:br>
            <a:endParaRPr lang="en-US" dirty="0"/>
          </a:p>
        </p:txBody>
      </p:sp>
      <p:sp>
        <p:nvSpPr>
          <p:cNvPr id="24578" name="Content Placeholder 1"/>
          <p:cNvSpPr>
            <a:spLocks noGrp="1"/>
          </p:cNvSpPr>
          <p:nvPr>
            <p:ph idx="1"/>
          </p:nvPr>
        </p:nvSpPr>
        <p:spPr/>
        <p:txBody>
          <a:bodyPr>
            <a:normAutofit fontScale="92500" lnSpcReduction="10000"/>
          </a:bodyPr>
          <a:lstStyle/>
          <a:p>
            <a:pPr eaLnBrk="1" hangingPunct="1"/>
            <a:r>
              <a:rPr lang="en-US" altLang="en-US" dirty="0"/>
              <a:t>What are emergency and backup plans?</a:t>
            </a:r>
          </a:p>
          <a:p>
            <a:pPr eaLnBrk="1" hangingPunct="1"/>
            <a:r>
              <a:rPr lang="en-US" altLang="en-US" dirty="0"/>
              <a:t>How will the schedule and other information be communicated to all who need to know?</a:t>
            </a:r>
          </a:p>
          <a:p>
            <a:pPr eaLnBrk="1" hangingPunct="1"/>
            <a:r>
              <a:rPr lang="en-US" altLang="en-US" dirty="0"/>
              <a:t>Orientation to facility</a:t>
            </a:r>
          </a:p>
          <a:p>
            <a:pPr lvl="1" eaLnBrk="1" hangingPunct="1"/>
            <a:r>
              <a:rPr lang="en-US" altLang="en-US" dirty="0"/>
              <a:t>Policies and procedures</a:t>
            </a:r>
          </a:p>
          <a:p>
            <a:pPr lvl="1" eaLnBrk="1" hangingPunct="1"/>
            <a:r>
              <a:rPr lang="en-US" altLang="en-US" dirty="0"/>
              <a:t>Dress code</a:t>
            </a:r>
          </a:p>
          <a:p>
            <a:pPr eaLnBrk="1" hangingPunct="1"/>
            <a:r>
              <a:rPr lang="en-US" altLang="en-US" dirty="0">
                <a:solidFill>
                  <a:srgbClr val="002060"/>
                </a:solidFill>
              </a:rPr>
              <a:t>Make expectations clear</a:t>
            </a:r>
            <a:r>
              <a:rPr lang="en-US" altLang="en-US" dirty="0"/>
              <a:t>:  80% of failures in the work place arise from unclear expectations</a:t>
            </a:r>
          </a:p>
          <a:p>
            <a:pPr lvl="1" eaLnBrk="1" hangingPunct="1"/>
            <a:endParaRPr lang="en-US" altLang="en-US" dirty="0"/>
          </a:p>
          <a:p>
            <a:pPr eaLnBrk="1" hangingPunct="1">
              <a:buFont typeface="Wingdings 3" panose="05040102010807070707" pitchFamily="18" charset="2"/>
              <a:buNone/>
            </a:pPr>
            <a:endParaRPr lang="en-US" altLang="en-US" dirty="0"/>
          </a:p>
          <a:p>
            <a:pPr eaLnBrk="1" hangingPunct="1">
              <a:buFont typeface="Wingdings 3" panose="05040102010807070707" pitchFamily="18" charset="2"/>
              <a:buNone/>
            </a:pPr>
            <a:endParaRPr lang="en-US" altLang="en-US" dirty="0"/>
          </a:p>
        </p:txBody>
      </p:sp>
    </p:spTree>
    <p:extLst>
      <p:ext uri="{BB962C8B-B14F-4D97-AF65-F5344CB8AC3E}">
        <p14:creationId xmlns:p14="http://schemas.microsoft.com/office/powerpoint/2010/main" val="684921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p:cNvSpPr>
          <p:nvPr>
            <p:ph type="title"/>
          </p:nvPr>
        </p:nvSpPr>
        <p:spPr>
          <a:xfrm>
            <a:off x="1516733" y="395409"/>
            <a:ext cx="10957749" cy="1793156"/>
          </a:xfrm>
          <a:prstGeom prst="rect">
            <a:avLst/>
          </a:prstGeom>
        </p:spPr>
        <p:txBody>
          <a:bodyPr>
            <a:normAutofit/>
          </a:bodyPr>
          <a:lstStyle>
            <a:lvl1pPr algn="ctr"/>
          </a:lstStyle>
          <a:p>
            <a:pPr lvl="0">
              <a:defRPr sz="1800">
                <a:solidFill>
                  <a:srgbClr val="000000"/>
                </a:solidFill>
              </a:defRPr>
            </a:pPr>
            <a:r>
              <a:rPr sz="7000" dirty="0">
                <a:solidFill>
                  <a:schemeClr val="tx1">
                    <a:alpha val="95000"/>
                  </a:schemeClr>
                </a:solidFill>
              </a:rPr>
              <a:t>Learning Outcomes</a:t>
            </a:r>
          </a:p>
        </p:txBody>
      </p:sp>
      <p:sp>
        <p:nvSpPr>
          <p:cNvPr id="45" name="Shape 45"/>
          <p:cNvSpPr>
            <a:spLocks noGrp="1"/>
          </p:cNvSpPr>
          <p:nvPr>
            <p:ph type="body" idx="1"/>
          </p:nvPr>
        </p:nvSpPr>
        <p:spPr>
          <a:xfrm>
            <a:off x="1396813" y="2188565"/>
            <a:ext cx="10957747" cy="6378895"/>
          </a:xfrm>
          <a:prstGeom prst="rect">
            <a:avLst/>
          </a:prstGeom>
        </p:spPr>
        <p:txBody>
          <a:bodyPr>
            <a:normAutofit lnSpcReduction="10000"/>
          </a:bodyPr>
          <a:lstStyle/>
          <a:p>
            <a:pPr marL="0" lvl="0" indent="0" algn="ctr" defTabSz="368045">
              <a:spcBef>
                <a:spcPts val="2600"/>
              </a:spcBef>
              <a:buSzTx/>
              <a:buNone/>
              <a:defRPr sz="1800">
                <a:solidFill>
                  <a:srgbClr val="000000"/>
                </a:solidFill>
              </a:defRPr>
            </a:pPr>
            <a:r>
              <a:rPr sz="2709" dirty="0">
                <a:solidFill>
                  <a:srgbClr val="546056"/>
                </a:solidFill>
              </a:rPr>
              <a:t>Sample learning outcomes under each domain for a dietetics program are shown below:</a:t>
            </a:r>
          </a:p>
          <a:p>
            <a:pPr marL="432054" lvl="0" indent="-432054" defTabSz="368045">
              <a:spcBef>
                <a:spcPts val="2600"/>
              </a:spcBef>
              <a:buSzPct val="100000"/>
              <a:buAutoNum type="arabicPeriod"/>
              <a:defRPr sz="1800">
                <a:solidFill>
                  <a:srgbClr val="000000"/>
                </a:solidFill>
              </a:defRPr>
            </a:pPr>
            <a:r>
              <a:rPr sz="2709" dirty="0">
                <a:solidFill>
                  <a:srgbClr val="546056"/>
                </a:solidFill>
              </a:rPr>
              <a:t>Scientific &amp; Evidence Base of Practice: Integration of scientific information &amp; research into practice.</a:t>
            </a:r>
          </a:p>
          <a:p>
            <a:pPr marL="432054" lvl="0" indent="-432054" defTabSz="368045">
              <a:spcBef>
                <a:spcPts val="2600"/>
              </a:spcBef>
              <a:buSzPct val="100000"/>
              <a:buAutoNum type="arabicPeriod"/>
              <a:defRPr sz="1800">
                <a:solidFill>
                  <a:srgbClr val="000000"/>
                </a:solidFill>
              </a:defRPr>
            </a:pPr>
            <a:r>
              <a:rPr sz="2709" dirty="0">
                <a:solidFill>
                  <a:srgbClr val="546056"/>
                </a:solidFill>
              </a:rPr>
              <a:t>Professional Practice Expectations: beliefs, values, attitudes, &amp; behaviors for the professional dietitian level of practice.</a:t>
            </a:r>
          </a:p>
          <a:p>
            <a:pPr marL="432054" lvl="0" indent="-432054" defTabSz="368045">
              <a:spcBef>
                <a:spcPts val="2600"/>
              </a:spcBef>
              <a:buSzPct val="100000"/>
              <a:buAutoNum type="arabicPeriod"/>
              <a:defRPr sz="1800">
                <a:solidFill>
                  <a:srgbClr val="000000"/>
                </a:solidFill>
              </a:defRPr>
            </a:pPr>
            <a:r>
              <a:rPr sz="2709" dirty="0">
                <a:solidFill>
                  <a:srgbClr val="546056"/>
                </a:solidFill>
              </a:rPr>
              <a:t>Clinical &amp; Customer Services: develop &amp; delivery of information, products, &amp; services to individuals, groups &amp; populations.</a:t>
            </a:r>
          </a:p>
          <a:p>
            <a:pPr marL="432054" lvl="0" indent="-432054" defTabSz="368045">
              <a:spcBef>
                <a:spcPts val="2600"/>
              </a:spcBef>
              <a:buSzPct val="100000"/>
              <a:buAutoNum type="arabicPeriod"/>
              <a:defRPr sz="1800">
                <a:solidFill>
                  <a:srgbClr val="000000"/>
                </a:solidFill>
              </a:defRPr>
            </a:pPr>
            <a:r>
              <a:rPr sz="2709" dirty="0">
                <a:solidFill>
                  <a:srgbClr val="546056"/>
                </a:solidFill>
              </a:rPr>
              <a:t>Practice Management &amp; Use of Resources: strategic application of principles of management &amp; systems in the provision of services to individuals &amp; organizations.</a:t>
            </a:r>
          </a:p>
        </p:txBody>
      </p:sp>
    </p:spTree>
    <p:extLst>
      <p:ext uri="{BB962C8B-B14F-4D97-AF65-F5344CB8AC3E}">
        <p14:creationId xmlns:p14="http://schemas.microsoft.com/office/powerpoint/2010/main" val="377776443"/>
      </p:ext>
    </p:extLst>
  </p:cSld>
  <p:clrMapOvr>
    <a:masterClrMapping/>
  </p:clrMapOvr>
  <p:transition spd="slow">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title"/>
          </p:nvPr>
        </p:nvSpPr>
        <p:spPr>
          <a:xfrm>
            <a:off x="827185" y="527795"/>
            <a:ext cx="10957749" cy="1283490"/>
          </a:xfrm>
          <a:prstGeom prst="rect">
            <a:avLst/>
          </a:prstGeom>
        </p:spPr>
        <p:txBody>
          <a:bodyPr>
            <a:normAutofit/>
          </a:bodyPr>
          <a:lstStyle>
            <a:lvl1pPr algn="ctr"/>
          </a:lstStyle>
          <a:p>
            <a:pPr lvl="0">
              <a:defRPr sz="1800">
                <a:solidFill>
                  <a:srgbClr val="000000"/>
                </a:solidFill>
              </a:defRPr>
            </a:pPr>
            <a:r>
              <a:rPr sz="7000" dirty="0">
                <a:solidFill>
                  <a:schemeClr val="tx1">
                    <a:alpha val="95000"/>
                  </a:schemeClr>
                </a:solidFill>
              </a:rPr>
              <a:t>Questions to Consider</a:t>
            </a:r>
          </a:p>
        </p:txBody>
      </p:sp>
      <p:sp>
        <p:nvSpPr>
          <p:cNvPr id="55" name="Shape 55"/>
          <p:cNvSpPr>
            <a:spLocks noGrp="1"/>
          </p:cNvSpPr>
          <p:nvPr>
            <p:ph type="body" idx="1"/>
          </p:nvPr>
        </p:nvSpPr>
        <p:spPr>
          <a:xfrm>
            <a:off x="1132652" y="1556452"/>
            <a:ext cx="11872148" cy="7827390"/>
          </a:xfrm>
          <a:prstGeom prst="rect">
            <a:avLst/>
          </a:prstGeom>
        </p:spPr>
        <p:txBody>
          <a:bodyPr>
            <a:normAutofit/>
          </a:bodyPr>
          <a:lstStyle/>
          <a:p>
            <a:pPr marL="0" lvl="0" indent="0" defTabSz="350520">
              <a:spcBef>
                <a:spcPts val="1400"/>
              </a:spcBef>
              <a:buSzTx/>
              <a:buFontTx/>
              <a:buNone/>
              <a:defRPr sz="1800">
                <a:solidFill>
                  <a:srgbClr val="000000"/>
                </a:solidFill>
              </a:defRPr>
            </a:pPr>
            <a:r>
              <a:rPr sz="2800" b="1" dirty="0">
                <a:solidFill>
                  <a:srgbClr val="546056"/>
                </a:solidFill>
              </a:rPr>
              <a:t>Considering the following questions will be helpful to your planning</a:t>
            </a:r>
            <a:r>
              <a:rPr lang="en-US" sz="2800" b="1" dirty="0">
                <a:solidFill>
                  <a:srgbClr val="546056"/>
                </a:solidFill>
              </a:rPr>
              <a:t>:</a:t>
            </a:r>
            <a:endParaRPr sz="2800" b="1" dirty="0">
              <a:solidFill>
                <a:srgbClr val="546056"/>
              </a:solidFill>
            </a:endParaRPr>
          </a:p>
          <a:p>
            <a:pPr marL="472440" lvl="1" indent="-236220" defTabSz="350520">
              <a:spcBef>
                <a:spcPts val="1400"/>
              </a:spcBef>
              <a:buBlip>
                <a:blip r:embed="rId2"/>
              </a:buBlip>
              <a:defRPr sz="1800">
                <a:solidFill>
                  <a:srgbClr val="000000"/>
                </a:solidFill>
              </a:defRPr>
            </a:pPr>
            <a:r>
              <a:rPr sz="2800" b="1" dirty="0">
                <a:solidFill>
                  <a:srgbClr val="002060"/>
                </a:solidFill>
              </a:rPr>
              <a:t>Which learning outcomes/ACEND Competencies must be included in this rotation?</a:t>
            </a:r>
          </a:p>
          <a:p>
            <a:pPr marL="472440" lvl="1" indent="-236220" defTabSz="350520">
              <a:spcBef>
                <a:spcPts val="1400"/>
              </a:spcBef>
              <a:buBlip>
                <a:blip r:embed="rId2"/>
              </a:buBlip>
              <a:defRPr sz="1800">
                <a:solidFill>
                  <a:srgbClr val="000000"/>
                </a:solidFill>
              </a:defRPr>
            </a:pPr>
            <a:r>
              <a:rPr sz="2800" b="1" dirty="0">
                <a:solidFill>
                  <a:srgbClr val="546056"/>
                </a:solidFill>
              </a:rPr>
              <a:t>What does the </a:t>
            </a:r>
            <a:r>
              <a:rPr sz="2800" b="1" dirty="0">
                <a:solidFill>
                  <a:srgbClr val="002060"/>
                </a:solidFill>
              </a:rPr>
              <a:t>student need to learn </a:t>
            </a:r>
            <a:r>
              <a:rPr sz="2800" b="1" dirty="0">
                <a:solidFill>
                  <a:srgbClr val="546056"/>
                </a:solidFill>
              </a:rPr>
              <a:t>in order to develop the essential competencies?</a:t>
            </a:r>
          </a:p>
          <a:p>
            <a:pPr marL="472440" lvl="1" indent="-236220" defTabSz="350520">
              <a:spcBef>
                <a:spcPts val="1400"/>
              </a:spcBef>
              <a:buBlip>
                <a:blip r:embed="rId2"/>
              </a:buBlip>
              <a:defRPr sz="1800">
                <a:solidFill>
                  <a:srgbClr val="000000"/>
                </a:solidFill>
              </a:defRPr>
            </a:pPr>
            <a:r>
              <a:rPr sz="2800" b="1" dirty="0">
                <a:solidFill>
                  <a:srgbClr val="546056"/>
                </a:solidFill>
              </a:rPr>
              <a:t>What </a:t>
            </a:r>
            <a:r>
              <a:rPr sz="2800" b="1" dirty="0">
                <a:solidFill>
                  <a:srgbClr val="002060"/>
                </a:solidFill>
              </a:rPr>
              <a:t>prior knowledge, skills, &amp; experiences </a:t>
            </a:r>
            <a:r>
              <a:rPr sz="2800" b="1" dirty="0">
                <a:solidFill>
                  <a:srgbClr val="546056"/>
                </a:solidFill>
              </a:rPr>
              <a:t>does the student have to build upon?</a:t>
            </a:r>
          </a:p>
          <a:p>
            <a:pPr marL="472440" lvl="1" indent="-236220" defTabSz="350520">
              <a:spcBef>
                <a:spcPts val="1400"/>
              </a:spcBef>
              <a:buBlip>
                <a:blip r:embed="rId2"/>
              </a:buBlip>
              <a:defRPr sz="1800">
                <a:solidFill>
                  <a:srgbClr val="000000"/>
                </a:solidFill>
              </a:defRPr>
            </a:pPr>
            <a:r>
              <a:rPr sz="2800" b="1" dirty="0">
                <a:solidFill>
                  <a:srgbClr val="002060"/>
                </a:solidFill>
              </a:rPr>
              <a:t>What experiences will the student need to have in order to develop the competencies expected?</a:t>
            </a:r>
          </a:p>
          <a:p>
            <a:pPr marL="472440" lvl="1" indent="-236220" defTabSz="350520">
              <a:spcBef>
                <a:spcPts val="1400"/>
              </a:spcBef>
              <a:buBlip>
                <a:blip r:embed="rId2"/>
              </a:buBlip>
              <a:defRPr sz="1800">
                <a:solidFill>
                  <a:srgbClr val="000000"/>
                </a:solidFill>
              </a:defRPr>
            </a:pPr>
            <a:r>
              <a:rPr sz="2800" b="1" dirty="0">
                <a:solidFill>
                  <a:srgbClr val="546056"/>
                </a:solidFill>
              </a:rPr>
              <a:t>What </a:t>
            </a:r>
            <a:r>
              <a:rPr sz="2800" b="1" dirty="0">
                <a:solidFill>
                  <a:srgbClr val="002060"/>
                </a:solidFill>
              </a:rPr>
              <a:t>information/resources</a:t>
            </a:r>
            <a:r>
              <a:rPr sz="2800" b="1" dirty="0">
                <a:solidFill>
                  <a:srgbClr val="546056"/>
                </a:solidFill>
              </a:rPr>
              <a:t> does the student need to read, review, or study?</a:t>
            </a:r>
          </a:p>
        </p:txBody>
      </p:sp>
    </p:spTree>
    <p:extLst>
      <p:ext uri="{BB962C8B-B14F-4D97-AF65-F5344CB8AC3E}">
        <p14:creationId xmlns:p14="http://schemas.microsoft.com/office/powerpoint/2010/main" val="1633617271"/>
      </p:ext>
    </p:extLst>
  </p:cSld>
  <p:clrMapOvr>
    <a:masterClrMapping/>
  </p:clrMapOvr>
  <p:transition spd="slow">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p:cNvPicPr/>
          <p:nvPr/>
        </p:nvPicPr>
        <p:blipFill>
          <a:blip r:embed="rId2"/>
          <a:stretch>
            <a:fillRect/>
          </a:stretch>
        </p:blipFill>
        <p:spPr>
          <a:xfrm>
            <a:off x="7302499" y="2563109"/>
            <a:ext cx="5702301" cy="6578601"/>
          </a:xfrm>
          <a:prstGeom prst="rect">
            <a:avLst/>
          </a:prstGeom>
        </p:spPr>
      </p:pic>
      <p:sp>
        <p:nvSpPr>
          <p:cNvPr id="95" name="Shape 95"/>
          <p:cNvSpPr>
            <a:spLocks noGrp="1"/>
          </p:cNvSpPr>
          <p:nvPr>
            <p:ph type="title"/>
          </p:nvPr>
        </p:nvSpPr>
        <p:spPr>
          <a:xfrm>
            <a:off x="1450152" y="0"/>
            <a:ext cx="10957749" cy="2817707"/>
          </a:xfrm>
          <a:prstGeom prst="rect">
            <a:avLst/>
          </a:prstGeom>
        </p:spPr>
        <p:txBody>
          <a:bodyPr>
            <a:normAutofit/>
          </a:bodyPr>
          <a:lstStyle/>
          <a:p>
            <a:pPr lvl="0">
              <a:defRPr sz="1800">
                <a:solidFill>
                  <a:srgbClr val="000000"/>
                </a:solidFill>
              </a:defRPr>
            </a:pPr>
            <a:r>
              <a:rPr sz="7000" dirty="0">
                <a:solidFill>
                  <a:schemeClr val="tx1">
                    <a:alpha val="95000"/>
                  </a:schemeClr>
                </a:solidFill>
              </a:rPr>
              <a:t>Expectations of Students</a:t>
            </a:r>
          </a:p>
        </p:txBody>
      </p:sp>
      <p:sp>
        <p:nvSpPr>
          <p:cNvPr id="96" name="Shape 96"/>
          <p:cNvSpPr>
            <a:spLocks noGrp="1"/>
          </p:cNvSpPr>
          <p:nvPr>
            <p:ph type="body" idx="1"/>
          </p:nvPr>
        </p:nvSpPr>
        <p:spPr>
          <a:xfrm>
            <a:off x="1396813" y="2563109"/>
            <a:ext cx="5308787" cy="6004351"/>
          </a:xfrm>
          <a:prstGeom prst="rect">
            <a:avLst/>
          </a:prstGeom>
        </p:spPr>
        <p:txBody>
          <a:bodyPr/>
          <a:lstStyle/>
          <a:p>
            <a:pPr lvl="0">
              <a:buBlip>
                <a:blip r:embed="rId3"/>
              </a:buBlip>
              <a:defRPr sz="1800">
                <a:solidFill>
                  <a:srgbClr val="000000"/>
                </a:solidFill>
              </a:defRPr>
            </a:pPr>
            <a:r>
              <a:rPr sz="3200" dirty="0">
                <a:solidFill>
                  <a:srgbClr val="546056"/>
                </a:solidFill>
              </a:rPr>
              <a:t>Share your </a:t>
            </a:r>
            <a:r>
              <a:rPr sz="3200" dirty="0">
                <a:solidFill>
                  <a:srgbClr val="002060"/>
                </a:solidFill>
              </a:rPr>
              <a:t>specific expectations </a:t>
            </a:r>
            <a:r>
              <a:rPr sz="3200" dirty="0">
                <a:solidFill>
                  <a:srgbClr val="546056"/>
                </a:solidFill>
              </a:rPr>
              <a:t>for students.</a:t>
            </a:r>
          </a:p>
          <a:p>
            <a:pPr lvl="0">
              <a:buBlip>
                <a:blip r:embed="rId3"/>
              </a:buBlip>
              <a:defRPr sz="1800">
                <a:solidFill>
                  <a:srgbClr val="000000"/>
                </a:solidFill>
              </a:defRPr>
            </a:pPr>
            <a:r>
              <a:rPr sz="3200" dirty="0">
                <a:solidFill>
                  <a:srgbClr val="546056"/>
                </a:solidFill>
              </a:rPr>
              <a:t>Put yourself in the shoes of the student. </a:t>
            </a:r>
            <a:endParaRPr lang="en-US" sz="3200" dirty="0">
              <a:solidFill>
                <a:srgbClr val="546056"/>
              </a:solidFill>
            </a:endParaRPr>
          </a:p>
          <a:p>
            <a:pPr marL="0" lvl="0" indent="0">
              <a:buNone/>
              <a:defRPr sz="1800">
                <a:solidFill>
                  <a:srgbClr val="000000"/>
                </a:solidFill>
              </a:defRPr>
            </a:pPr>
            <a:r>
              <a:rPr sz="3200" dirty="0">
                <a:solidFill>
                  <a:srgbClr val="002060"/>
                </a:solidFill>
              </a:rPr>
              <a:t>What would I need to know in order to perform well in this unit?</a:t>
            </a:r>
          </a:p>
        </p:txBody>
      </p:sp>
    </p:spTree>
    <p:extLst>
      <p:ext uri="{BB962C8B-B14F-4D97-AF65-F5344CB8AC3E}">
        <p14:creationId xmlns:p14="http://schemas.microsoft.com/office/powerpoint/2010/main" val="2257391241"/>
      </p:ext>
    </p:extLst>
  </p:cSld>
  <p:clrMapOvr>
    <a:masterClrMapping/>
  </p:clrMapOvr>
  <p:transition spd="slow">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title"/>
          </p:nvPr>
        </p:nvSpPr>
        <p:spPr>
          <a:xfrm>
            <a:off x="1396812" y="650241"/>
            <a:ext cx="10957749" cy="1388421"/>
          </a:xfrm>
          <a:prstGeom prst="rect">
            <a:avLst/>
          </a:prstGeom>
        </p:spPr>
        <p:txBody>
          <a:bodyPr>
            <a:normAutofit/>
          </a:bodyPr>
          <a:lstStyle/>
          <a:p>
            <a:pPr lvl="0">
              <a:defRPr sz="1800">
                <a:solidFill>
                  <a:srgbClr val="000000"/>
                </a:solidFill>
              </a:defRPr>
            </a:pPr>
            <a:r>
              <a:rPr sz="7000" dirty="0">
                <a:solidFill>
                  <a:schemeClr val="tx1">
                    <a:alpha val="95000"/>
                  </a:schemeClr>
                </a:solidFill>
              </a:rPr>
              <a:t>Expectations of Students</a:t>
            </a:r>
          </a:p>
        </p:txBody>
      </p:sp>
      <p:sp>
        <p:nvSpPr>
          <p:cNvPr id="104" name="Shape 104"/>
          <p:cNvSpPr>
            <a:spLocks noGrp="1"/>
          </p:cNvSpPr>
          <p:nvPr>
            <p:ph type="body" idx="1"/>
          </p:nvPr>
        </p:nvSpPr>
        <p:spPr>
          <a:xfrm>
            <a:off x="1396813" y="2683239"/>
            <a:ext cx="10957748" cy="6685613"/>
          </a:xfrm>
          <a:prstGeom prst="rect">
            <a:avLst/>
          </a:prstGeom>
        </p:spPr>
        <p:txBody>
          <a:bodyPr>
            <a:normAutofit/>
          </a:bodyPr>
          <a:lstStyle/>
          <a:p>
            <a:pPr marL="0" lvl="0" indent="0" defTabSz="432308">
              <a:spcBef>
                <a:spcPts val="1700"/>
              </a:spcBef>
              <a:buSzTx/>
              <a:buFontTx/>
              <a:buNone/>
              <a:defRPr sz="1800">
                <a:solidFill>
                  <a:srgbClr val="000000"/>
                </a:solidFill>
              </a:defRPr>
            </a:pPr>
            <a:r>
              <a:rPr sz="4000" dirty="0">
                <a:solidFill>
                  <a:srgbClr val="546056"/>
                </a:solidFill>
              </a:rPr>
              <a:t>Ideas to consider</a:t>
            </a:r>
          </a:p>
          <a:p>
            <a:pPr marL="291338" lvl="0" indent="-291338" defTabSz="432308">
              <a:spcBef>
                <a:spcPts val="1700"/>
              </a:spcBef>
              <a:buBlip>
                <a:blip r:embed="rId2"/>
              </a:buBlip>
              <a:defRPr sz="1800">
                <a:solidFill>
                  <a:srgbClr val="000000"/>
                </a:solidFill>
              </a:defRPr>
            </a:pPr>
            <a:r>
              <a:rPr sz="4000" dirty="0">
                <a:solidFill>
                  <a:srgbClr val="546056"/>
                </a:solidFill>
              </a:rPr>
              <a:t>What will happen if students submit unsatisfactory chart notes, assignments, projects, etc. or hasn’t developed the expected knowledge and/or skill in the time allotted?</a:t>
            </a:r>
          </a:p>
          <a:p>
            <a:pPr marL="291338" lvl="0" indent="-291338" defTabSz="432308">
              <a:spcBef>
                <a:spcPts val="1700"/>
              </a:spcBef>
              <a:buBlip>
                <a:blip r:embed="rId2"/>
              </a:buBlip>
              <a:defRPr sz="1800">
                <a:solidFill>
                  <a:srgbClr val="000000"/>
                </a:solidFill>
              </a:defRPr>
            </a:pPr>
            <a:r>
              <a:rPr sz="4000" dirty="0">
                <a:solidFill>
                  <a:srgbClr val="546056"/>
                </a:solidFill>
              </a:rPr>
              <a:t>Will the student be required to </a:t>
            </a:r>
            <a:r>
              <a:rPr sz="4000" dirty="0">
                <a:solidFill>
                  <a:srgbClr val="002060"/>
                </a:solidFill>
              </a:rPr>
              <a:t>redo work </a:t>
            </a:r>
            <a:r>
              <a:rPr sz="4000" dirty="0">
                <a:solidFill>
                  <a:srgbClr val="546056"/>
                </a:solidFill>
              </a:rPr>
              <a:t>and/or to spend </a:t>
            </a:r>
            <a:r>
              <a:rPr sz="4000" dirty="0">
                <a:solidFill>
                  <a:srgbClr val="002060"/>
                </a:solidFill>
              </a:rPr>
              <a:t>additional time in any rotation </a:t>
            </a:r>
            <a:r>
              <a:rPr sz="4000" dirty="0">
                <a:solidFill>
                  <a:srgbClr val="546056"/>
                </a:solidFill>
              </a:rPr>
              <a:t>where they can’t demonstrate the required competence?</a:t>
            </a:r>
          </a:p>
        </p:txBody>
      </p:sp>
    </p:spTree>
    <p:extLst>
      <p:ext uri="{BB962C8B-B14F-4D97-AF65-F5344CB8AC3E}">
        <p14:creationId xmlns:p14="http://schemas.microsoft.com/office/powerpoint/2010/main" val="136796679"/>
      </p:ext>
    </p:extLst>
  </p:cSld>
  <p:clrMapOvr>
    <a:masterClrMapping/>
  </p:clrMapOvr>
  <p:transition spd="slow">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dirty="0"/>
              <a:t>Evaluation of Interns: Monitoring Progress</a:t>
            </a:r>
            <a:br>
              <a:rPr lang="en-US" dirty="0"/>
            </a:br>
            <a:endParaRPr lang="en-US" dirty="0"/>
          </a:p>
        </p:txBody>
      </p:sp>
      <p:sp>
        <p:nvSpPr>
          <p:cNvPr id="2" name="Content Placeholder 1"/>
          <p:cNvSpPr>
            <a:spLocks noGrp="1"/>
          </p:cNvSpPr>
          <p:nvPr>
            <p:ph idx="1"/>
          </p:nvPr>
        </p:nvSpPr>
        <p:spPr/>
        <p:txBody>
          <a:bodyPr>
            <a:normAutofit/>
          </a:bodyPr>
          <a:lstStyle/>
          <a:p>
            <a:pPr marL="520184" indent="-364129" eaLnBrk="1" fontAlgn="auto" hangingPunct="1">
              <a:spcAft>
                <a:spcPts val="0"/>
              </a:spcAft>
              <a:buFont typeface="Wingdings 3"/>
              <a:buChar char=""/>
              <a:defRPr/>
            </a:pPr>
            <a:r>
              <a:rPr lang="en-US" dirty="0"/>
              <a:t>Assessing student learning:</a:t>
            </a:r>
          </a:p>
          <a:p>
            <a:pPr marL="883681" lvl="1" indent="-364129" eaLnBrk="1" fontAlgn="auto" hangingPunct="1">
              <a:spcAft>
                <a:spcPts val="0"/>
              </a:spcAft>
              <a:buFont typeface="Wingdings 3"/>
              <a:buChar char=""/>
              <a:defRPr/>
            </a:pPr>
            <a:r>
              <a:rPr lang="en-US" dirty="0"/>
              <a:t>Shared responsibility of the preceptor and the OU faculty liaison</a:t>
            </a:r>
          </a:p>
          <a:p>
            <a:pPr marL="883681" lvl="1" indent="-364129" eaLnBrk="1" fontAlgn="auto" hangingPunct="1">
              <a:spcAft>
                <a:spcPts val="0"/>
              </a:spcAft>
              <a:buFont typeface="Wingdings 3"/>
              <a:buChar char=""/>
              <a:defRPr/>
            </a:pPr>
            <a:r>
              <a:rPr lang="en-US" dirty="0"/>
              <a:t>Often the most challenging preceptor role</a:t>
            </a:r>
          </a:p>
          <a:p>
            <a:pPr marL="887564" indent="-731509" eaLnBrk="1" fontAlgn="auto" hangingPunct="1">
              <a:spcAft>
                <a:spcPts val="0"/>
              </a:spcAft>
              <a:buNone/>
              <a:defRPr/>
            </a:pPr>
            <a:endParaRPr lang="en-US" dirty="0"/>
          </a:p>
          <a:p>
            <a:pPr marL="887564" indent="-731509" eaLnBrk="1" fontAlgn="auto" hangingPunct="1">
              <a:spcAft>
                <a:spcPts val="0"/>
              </a:spcAft>
              <a:buNone/>
              <a:defRPr/>
            </a:pPr>
            <a:r>
              <a:rPr lang="en-US" dirty="0"/>
              <a:t>Goal: to provide meaningful feedback for your student’s development.</a:t>
            </a:r>
          </a:p>
          <a:p>
            <a:pPr marL="887564" indent="-731509" eaLnBrk="1" fontAlgn="auto" hangingPunct="1">
              <a:spcAft>
                <a:spcPts val="0"/>
              </a:spcAft>
              <a:buNone/>
              <a:defRPr/>
            </a:pPr>
            <a:r>
              <a:rPr lang="en-US" dirty="0"/>
              <a:t>Feedback should be frequent, ongoing, and constructive.</a:t>
            </a:r>
          </a:p>
          <a:p>
            <a:pPr marL="887564" indent="-731509" eaLnBrk="1" fontAlgn="auto" hangingPunct="1">
              <a:spcAft>
                <a:spcPts val="0"/>
              </a:spcAft>
              <a:buNone/>
              <a:defRPr/>
            </a:pPr>
            <a:r>
              <a:rPr lang="en-US" dirty="0"/>
              <a:t>Aim for daily feedback.</a:t>
            </a:r>
          </a:p>
          <a:p>
            <a:pPr marL="887564" indent="-731509" eaLnBrk="1" fontAlgn="auto" hangingPunct="1">
              <a:spcAft>
                <a:spcPts val="0"/>
              </a:spcAft>
              <a:buFont typeface="+mj-lt"/>
              <a:buAutoNum type="arabicPeriod"/>
              <a:defRPr/>
            </a:pPr>
            <a:endParaRPr lang="en-US" dirty="0"/>
          </a:p>
        </p:txBody>
      </p:sp>
      <p:pic>
        <p:nvPicPr>
          <p:cNvPr id="4" name="Picture 3"/>
          <p:cNvPicPr>
            <a:picLocks noChangeAspect="1"/>
          </p:cNvPicPr>
          <p:nvPr/>
        </p:nvPicPr>
        <p:blipFill>
          <a:blip r:embed="rId3"/>
          <a:stretch>
            <a:fillRect/>
          </a:stretch>
        </p:blipFill>
        <p:spPr>
          <a:xfrm>
            <a:off x="10438081" y="7210268"/>
            <a:ext cx="1916480" cy="2904329"/>
          </a:xfrm>
          <a:prstGeom prst="rect">
            <a:avLst/>
          </a:prstGeom>
        </p:spPr>
      </p:pic>
    </p:spTree>
    <p:extLst>
      <p:ext uri="{BB962C8B-B14F-4D97-AF65-F5344CB8AC3E}">
        <p14:creationId xmlns:p14="http://schemas.microsoft.com/office/powerpoint/2010/main" val="642951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p:cNvPicPr/>
          <p:nvPr/>
        </p:nvPicPr>
        <p:blipFill>
          <a:blip r:embed="rId2"/>
          <a:stretch>
            <a:fillRect/>
          </a:stretch>
        </p:blipFill>
        <p:spPr>
          <a:xfrm>
            <a:off x="7302499" y="2263306"/>
            <a:ext cx="5702301" cy="6578601"/>
          </a:xfrm>
          <a:prstGeom prst="rect">
            <a:avLst/>
          </a:prstGeom>
        </p:spPr>
      </p:pic>
      <p:sp>
        <p:nvSpPr>
          <p:cNvPr id="71" name="Shape 71"/>
          <p:cNvSpPr>
            <a:spLocks noGrp="1"/>
          </p:cNvSpPr>
          <p:nvPr>
            <p:ph type="title"/>
          </p:nvPr>
        </p:nvSpPr>
        <p:spPr>
          <a:xfrm>
            <a:off x="1456502" y="320457"/>
            <a:ext cx="10957749" cy="1538323"/>
          </a:xfrm>
          <a:prstGeom prst="rect">
            <a:avLst/>
          </a:prstGeom>
        </p:spPr>
        <p:txBody>
          <a:bodyPr>
            <a:normAutofit/>
          </a:bodyPr>
          <a:lstStyle/>
          <a:p>
            <a:pPr lvl="0">
              <a:defRPr sz="1800">
                <a:solidFill>
                  <a:srgbClr val="000000"/>
                </a:solidFill>
              </a:defRPr>
            </a:pPr>
            <a:r>
              <a:rPr sz="7000" dirty="0">
                <a:solidFill>
                  <a:schemeClr val="tx1">
                    <a:alpha val="95000"/>
                  </a:schemeClr>
                </a:solidFill>
              </a:rPr>
              <a:t>Assess</a:t>
            </a:r>
            <a:r>
              <a:rPr lang="en-US" sz="7000" dirty="0">
                <a:solidFill>
                  <a:schemeClr val="tx1">
                    <a:alpha val="95000"/>
                  </a:schemeClr>
                </a:solidFill>
              </a:rPr>
              <a:t>ment</a:t>
            </a:r>
            <a:endParaRPr sz="7000" dirty="0">
              <a:solidFill>
                <a:schemeClr val="tx1">
                  <a:alpha val="95000"/>
                </a:schemeClr>
              </a:solidFill>
            </a:endParaRPr>
          </a:p>
        </p:txBody>
      </p:sp>
      <p:sp>
        <p:nvSpPr>
          <p:cNvPr id="72" name="Shape 72"/>
          <p:cNvSpPr>
            <a:spLocks noGrp="1"/>
          </p:cNvSpPr>
          <p:nvPr>
            <p:ph type="body" idx="1"/>
          </p:nvPr>
        </p:nvSpPr>
        <p:spPr>
          <a:xfrm>
            <a:off x="976650" y="1633929"/>
            <a:ext cx="6325849" cy="7615002"/>
          </a:xfrm>
          <a:prstGeom prst="rect">
            <a:avLst/>
          </a:prstGeom>
        </p:spPr>
        <p:txBody>
          <a:bodyPr>
            <a:normAutofit/>
          </a:bodyPr>
          <a:lstStyle/>
          <a:p>
            <a:pPr marL="291338" lvl="0" indent="-291338" defTabSz="432308">
              <a:spcBef>
                <a:spcPts val="1700"/>
              </a:spcBef>
              <a:buBlip>
                <a:blip r:embed="rId3"/>
              </a:buBlip>
              <a:defRPr sz="1800">
                <a:solidFill>
                  <a:srgbClr val="000000"/>
                </a:solidFill>
              </a:defRPr>
            </a:pPr>
            <a:r>
              <a:rPr sz="2368" dirty="0">
                <a:solidFill>
                  <a:srgbClr val="546056"/>
                </a:solidFill>
              </a:rPr>
              <a:t>Determining if the student is ready to begin progress on the supervised practice learning outcomes  will require the preceptor to complete a needs assessment. You should:</a:t>
            </a:r>
          </a:p>
          <a:p>
            <a:pPr marL="885160" lvl="1" indent="-377668" defTabSz="432308">
              <a:spcBef>
                <a:spcPts val="1700"/>
              </a:spcBef>
              <a:buSzPct val="100000"/>
              <a:buFontTx/>
              <a:buAutoNum type="arabicPeriod"/>
              <a:defRPr sz="1800">
                <a:solidFill>
                  <a:srgbClr val="000000"/>
                </a:solidFill>
              </a:defRPr>
            </a:pPr>
            <a:r>
              <a:rPr sz="2368" dirty="0">
                <a:solidFill>
                  <a:srgbClr val="002060"/>
                </a:solidFill>
              </a:rPr>
              <a:t>Get to know the student you are working with</a:t>
            </a:r>
          </a:p>
          <a:p>
            <a:pPr marL="885160" lvl="1" indent="-377668" defTabSz="432308">
              <a:spcBef>
                <a:spcPts val="1700"/>
              </a:spcBef>
              <a:buSzPct val="100000"/>
              <a:buFontTx/>
              <a:buAutoNum type="arabicPeriod"/>
              <a:defRPr sz="1800">
                <a:solidFill>
                  <a:srgbClr val="000000"/>
                </a:solidFill>
              </a:defRPr>
            </a:pPr>
            <a:r>
              <a:rPr sz="2368" dirty="0">
                <a:solidFill>
                  <a:srgbClr val="002060"/>
                </a:solidFill>
              </a:rPr>
              <a:t>Assess what the student already know and what skills they possess</a:t>
            </a:r>
          </a:p>
          <a:p>
            <a:pPr marL="885160" lvl="1" indent="-377668" defTabSz="432308">
              <a:spcBef>
                <a:spcPts val="1700"/>
              </a:spcBef>
              <a:buSzPct val="100000"/>
              <a:buFontTx/>
              <a:buAutoNum type="arabicPeriod"/>
              <a:defRPr sz="1800">
                <a:solidFill>
                  <a:srgbClr val="000000"/>
                </a:solidFill>
              </a:defRPr>
            </a:pPr>
            <a:r>
              <a:rPr sz="2368" dirty="0">
                <a:solidFill>
                  <a:srgbClr val="002060"/>
                </a:solidFill>
              </a:rPr>
              <a:t>Assess the students readiness to learn</a:t>
            </a:r>
          </a:p>
        </p:txBody>
      </p:sp>
    </p:spTree>
    <p:extLst>
      <p:ext uri="{BB962C8B-B14F-4D97-AF65-F5344CB8AC3E}">
        <p14:creationId xmlns:p14="http://schemas.microsoft.com/office/powerpoint/2010/main" val="3394147740"/>
      </p:ext>
    </p:extLst>
  </p:cSld>
  <p:clrMapOvr>
    <a:masterClrMapping/>
  </p:clrMapOvr>
  <p:transition spd="slow">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p:cNvSpPr>
          <p:nvPr>
            <p:ph type="title"/>
          </p:nvPr>
        </p:nvSpPr>
        <p:spPr>
          <a:xfrm>
            <a:off x="1396812" y="241264"/>
            <a:ext cx="10957749" cy="2817707"/>
          </a:xfrm>
          <a:prstGeom prst="rect">
            <a:avLst/>
          </a:prstGeom>
        </p:spPr>
        <p:txBody>
          <a:bodyPr/>
          <a:lstStyle>
            <a:lvl1pPr defTabSz="537463">
              <a:defRPr sz="6440"/>
            </a:lvl1pPr>
          </a:lstStyle>
          <a:p>
            <a:pPr lvl="0">
              <a:defRPr sz="1800" cap="none"/>
            </a:pPr>
            <a:r>
              <a:rPr sz="6440" cap="all" dirty="0"/>
              <a:t>WELCOME</a:t>
            </a:r>
          </a:p>
        </p:txBody>
      </p:sp>
      <p:sp>
        <p:nvSpPr>
          <p:cNvPr id="51" name="Shape 51"/>
          <p:cNvSpPr>
            <a:spLocks noGrp="1"/>
          </p:cNvSpPr>
          <p:nvPr>
            <p:ph type="body" idx="1"/>
          </p:nvPr>
        </p:nvSpPr>
        <p:spPr>
          <a:xfrm>
            <a:off x="1396814" y="3058971"/>
            <a:ext cx="10957747" cy="4774393"/>
          </a:xfrm>
          <a:prstGeom prst="rect">
            <a:avLst/>
          </a:prstGeom>
        </p:spPr>
        <p:txBody>
          <a:bodyPr>
            <a:normAutofit/>
          </a:bodyPr>
          <a:lstStyle/>
          <a:p>
            <a:pPr lvl="0">
              <a:buBlip>
                <a:blip r:embed="rId2"/>
              </a:buBlip>
              <a:defRPr sz="1800">
                <a:solidFill>
                  <a:srgbClr val="000000"/>
                </a:solidFill>
              </a:defRPr>
            </a:pPr>
            <a:r>
              <a:rPr sz="4000" dirty="0">
                <a:solidFill>
                  <a:srgbClr val="57554B"/>
                </a:solidFill>
              </a:rPr>
              <a:t>Thank you for </a:t>
            </a:r>
            <a:r>
              <a:rPr lang="en-US" sz="4000" dirty="0">
                <a:solidFill>
                  <a:srgbClr val="57554B"/>
                </a:solidFill>
              </a:rPr>
              <a:t>partnering with us in the education of future dietetic professionals!</a:t>
            </a:r>
          </a:p>
          <a:p>
            <a:pPr marL="0" lvl="0" indent="0">
              <a:buNone/>
              <a:defRPr sz="1800">
                <a:solidFill>
                  <a:srgbClr val="000000"/>
                </a:solidFill>
              </a:defRPr>
            </a:pPr>
            <a:endParaRPr lang="en-US" sz="4000" dirty="0">
              <a:solidFill>
                <a:srgbClr val="57554B"/>
              </a:solidFill>
            </a:endParaRPr>
          </a:p>
          <a:p>
            <a:pPr lvl="0">
              <a:buBlip>
                <a:blip r:embed="rId2"/>
              </a:buBlip>
              <a:defRPr sz="1800">
                <a:solidFill>
                  <a:srgbClr val="000000"/>
                </a:solidFill>
              </a:defRPr>
            </a:pPr>
            <a:r>
              <a:rPr sz="4000" dirty="0">
                <a:solidFill>
                  <a:srgbClr val="57554B"/>
                </a:solidFill>
              </a:rPr>
              <a:t>Preceptors play a vital role in the training of our students. </a:t>
            </a:r>
            <a:endParaRPr lang="en-US" sz="4000" dirty="0">
              <a:solidFill>
                <a:srgbClr val="57554B"/>
              </a:solidFill>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dirty="0"/>
              <a:t>Sharing Feedback with Students:</a:t>
            </a:r>
            <a:br>
              <a:rPr lang="en-US" dirty="0"/>
            </a:br>
            <a:endParaRPr lang="en-US" dirty="0"/>
          </a:p>
        </p:txBody>
      </p:sp>
      <p:sp>
        <p:nvSpPr>
          <p:cNvPr id="36866" name="Content Placeholder 1"/>
          <p:cNvSpPr>
            <a:spLocks noGrp="1"/>
          </p:cNvSpPr>
          <p:nvPr>
            <p:ph idx="1"/>
          </p:nvPr>
        </p:nvSpPr>
        <p:spPr/>
        <p:txBody>
          <a:bodyPr/>
          <a:lstStyle/>
          <a:p>
            <a:pPr eaLnBrk="1" hangingPunct="1"/>
            <a:r>
              <a:rPr lang="en-US" altLang="en-US"/>
              <a:t>Students like feedback, and often identify it as one of the most important characteristics of a good preceptor. </a:t>
            </a:r>
          </a:p>
          <a:p>
            <a:pPr eaLnBrk="1" hangingPunct="1"/>
            <a:r>
              <a:rPr lang="en-US" altLang="en-US"/>
              <a:t>Feedback is described as comments that:</a:t>
            </a:r>
          </a:p>
          <a:p>
            <a:pPr lvl="1" indent="-363497" eaLnBrk="1" hangingPunct="1">
              <a:buFont typeface="Wingdings 3" panose="05040102010807070707" pitchFamily="18" charset="2"/>
              <a:buChar char=""/>
            </a:pPr>
            <a:r>
              <a:rPr lang="en-US" altLang="en-US"/>
              <a:t>Let the student know what they have done well</a:t>
            </a:r>
          </a:p>
          <a:p>
            <a:pPr lvl="1" indent="-363497" eaLnBrk="1" hangingPunct="1">
              <a:buFont typeface="Wingdings 3" panose="05040102010807070707" pitchFamily="18" charset="2"/>
              <a:buChar char=""/>
            </a:pPr>
            <a:r>
              <a:rPr lang="en-US" altLang="en-US"/>
              <a:t>Let the student know what they need to improve</a:t>
            </a:r>
          </a:p>
          <a:p>
            <a:pPr lvl="1" indent="-363497" eaLnBrk="1" hangingPunct="1">
              <a:buFont typeface="Wingdings 3" panose="05040102010807070707" pitchFamily="18" charset="2"/>
              <a:buChar char=""/>
            </a:pPr>
            <a:r>
              <a:rPr lang="en-US" altLang="en-US"/>
              <a:t>Let the student plot a course of action</a:t>
            </a:r>
          </a:p>
          <a:p>
            <a:pPr eaLnBrk="1" hangingPunct="1"/>
            <a:endParaRPr lang="en-US" altLang="en-US"/>
          </a:p>
        </p:txBody>
      </p:sp>
    </p:spTree>
    <p:extLst>
      <p:ext uri="{BB962C8B-B14F-4D97-AF65-F5344CB8AC3E}">
        <p14:creationId xmlns:p14="http://schemas.microsoft.com/office/powerpoint/2010/main" val="8907494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96811" y="200536"/>
            <a:ext cx="10957749" cy="2817707"/>
          </a:xfrm>
        </p:spPr>
        <p:txBody>
          <a:bodyPr>
            <a:normAutofit fontScale="90000"/>
          </a:bodyPr>
          <a:lstStyle/>
          <a:p>
            <a:pPr eaLnBrk="1" fontAlgn="auto" hangingPunct="1">
              <a:spcAft>
                <a:spcPts val="0"/>
              </a:spcAft>
              <a:defRPr/>
            </a:pPr>
            <a:br>
              <a:rPr lang="en-US" dirty="0"/>
            </a:br>
            <a:r>
              <a:rPr lang="en-US" dirty="0"/>
              <a:t>Students who Receive Regular Feedback about their Performance:</a:t>
            </a:r>
            <a:br>
              <a:rPr lang="en-US" dirty="0"/>
            </a:br>
            <a:endParaRPr lang="en-US" dirty="0"/>
          </a:p>
        </p:txBody>
      </p:sp>
      <p:sp>
        <p:nvSpPr>
          <p:cNvPr id="37890" name="Content Placeholder 1"/>
          <p:cNvSpPr>
            <a:spLocks noGrp="1"/>
          </p:cNvSpPr>
          <p:nvPr>
            <p:ph idx="1"/>
          </p:nvPr>
        </p:nvSpPr>
        <p:spPr/>
        <p:txBody>
          <a:bodyPr>
            <a:normAutofit fontScale="92500" lnSpcReduction="10000"/>
          </a:bodyPr>
          <a:lstStyle/>
          <a:p>
            <a:pPr eaLnBrk="1" hangingPunct="1"/>
            <a:r>
              <a:rPr lang="en-US" altLang="en-US" dirty="0"/>
              <a:t>Often perform significantly better</a:t>
            </a:r>
          </a:p>
          <a:p>
            <a:pPr eaLnBrk="1" hangingPunct="1"/>
            <a:r>
              <a:rPr lang="en-US" altLang="en-US" dirty="0"/>
              <a:t>Develop better judgment</a:t>
            </a:r>
          </a:p>
          <a:p>
            <a:pPr eaLnBrk="1" hangingPunct="1"/>
            <a:r>
              <a:rPr lang="en-US" altLang="en-US" dirty="0"/>
              <a:t>Learn faster than students who do not receive regular feedback</a:t>
            </a:r>
          </a:p>
          <a:p>
            <a:pPr eaLnBrk="1" hangingPunct="1"/>
            <a:endParaRPr lang="en-US" altLang="en-US" dirty="0"/>
          </a:p>
          <a:p>
            <a:pPr eaLnBrk="1" hangingPunct="1">
              <a:buFont typeface="Wingdings 3" panose="05040102010807070707" pitchFamily="18" charset="2"/>
              <a:buNone/>
            </a:pPr>
            <a:r>
              <a:rPr lang="en-US" altLang="en-US" i="1" dirty="0">
                <a:solidFill>
                  <a:srgbClr val="002060"/>
                </a:solidFill>
              </a:rPr>
              <a:t>Goal of feedback is for the student to become competent at the level expected at a given point in his/her education and to be ready to move on to the next rotation/experience.</a:t>
            </a:r>
          </a:p>
          <a:p>
            <a:pPr eaLnBrk="1" hangingPunct="1">
              <a:buFont typeface="Wingdings 3" panose="05040102010807070707" pitchFamily="18" charset="2"/>
              <a:buNone/>
            </a:pPr>
            <a:endParaRPr lang="en-US" altLang="en-US" i="1" dirty="0">
              <a:solidFill>
                <a:srgbClr val="002060"/>
              </a:solidFill>
            </a:endParaRPr>
          </a:p>
        </p:txBody>
      </p:sp>
    </p:spTree>
    <p:extLst>
      <p:ext uri="{BB962C8B-B14F-4D97-AF65-F5344CB8AC3E}">
        <p14:creationId xmlns:p14="http://schemas.microsoft.com/office/powerpoint/2010/main" val="28558361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00480" y="260497"/>
            <a:ext cx="10957749" cy="1478362"/>
          </a:xfrm>
        </p:spPr>
        <p:txBody>
          <a:bodyPr>
            <a:normAutofit fontScale="90000"/>
          </a:bodyPr>
          <a:lstStyle/>
          <a:p>
            <a:pPr eaLnBrk="1" fontAlgn="auto" hangingPunct="1">
              <a:spcAft>
                <a:spcPts val="0"/>
              </a:spcAft>
              <a:defRPr/>
            </a:pPr>
            <a:br>
              <a:rPr lang="en-US" dirty="0"/>
            </a:br>
            <a:r>
              <a:rPr lang="en-US" dirty="0"/>
              <a:t>Giving Feedback:</a:t>
            </a:r>
            <a:br>
              <a:rPr lang="en-US" dirty="0"/>
            </a:br>
            <a:endParaRPr lang="en-US" dirty="0"/>
          </a:p>
        </p:txBody>
      </p:sp>
      <p:sp>
        <p:nvSpPr>
          <p:cNvPr id="38914" name="Content Placeholder 1"/>
          <p:cNvSpPr>
            <a:spLocks noGrp="1"/>
          </p:cNvSpPr>
          <p:nvPr>
            <p:ph idx="1"/>
          </p:nvPr>
        </p:nvSpPr>
        <p:spPr>
          <a:xfrm>
            <a:off x="1180559" y="2123718"/>
            <a:ext cx="11704320" cy="6436925"/>
          </a:xfrm>
        </p:spPr>
        <p:txBody>
          <a:bodyPr/>
          <a:lstStyle/>
          <a:p>
            <a:pPr eaLnBrk="1" hangingPunct="1"/>
            <a:r>
              <a:rPr lang="en-US" altLang="en-US" dirty="0"/>
              <a:t>Identify the </a:t>
            </a:r>
            <a:r>
              <a:rPr lang="en-US" altLang="en-US" dirty="0">
                <a:solidFill>
                  <a:srgbClr val="002060"/>
                </a:solidFill>
              </a:rPr>
              <a:t>purpose of feedback</a:t>
            </a:r>
            <a:r>
              <a:rPr lang="en-US" altLang="en-US" dirty="0"/>
              <a:t>: to help the intern learn what it is that he/she is expected to be able to know and do (</a:t>
            </a:r>
            <a:r>
              <a:rPr lang="en-US" altLang="en-US" dirty="0">
                <a:solidFill>
                  <a:srgbClr val="002060"/>
                </a:solidFill>
              </a:rPr>
              <a:t>be</a:t>
            </a:r>
            <a:r>
              <a:rPr lang="en-US" altLang="en-US" dirty="0">
                <a:solidFill>
                  <a:schemeClr val="tx2"/>
                </a:solidFill>
              </a:rPr>
              <a:t> </a:t>
            </a:r>
            <a:r>
              <a:rPr lang="en-US" altLang="en-US" dirty="0">
                <a:solidFill>
                  <a:srgbClr val="002060"/>
                </a:solidFill>
              </a:rPr>
              <a:t>specific</a:t>
            </a:r>
            <a:r>
              <a:rPr lang="en-US" altLang="en-US" dirty="0"/>
              <a:t>)</a:t>
            </a:r>
          </a:p>
          <a:p>
            <a:pPr eaLnBrk="1" hangingPunct="1"/>
            <a:r>
              <a:rPr lang="en-US" altLang="en-US" dirty="0">
                <a:solidFill>
                  <a:srgbClr val="002060"/>
                </a:solidFill>
              </a:rPr>
              <a:t>Identify strengths </a:t>
            </a:r>
            <a:r>
              <a:rPr lang="en-US" altLang="en-US" dirty="0"/>
              <a:t>first before moving on to </a:t>
            </a:r>
            <a:r>
              <a:rPr lang="en-US" altLang="en-US" dirty="0">
                <a:solidFill>
                  <a:srgbClr val="002060"/>
                </a:solidFill>
              </a:rPr>
              <a:t>areas for improvement</a:t>
            </a:r>
            <a:r>
              <a:rPr lang="en-US" altLang="en-US" dirty="0"/>
              <a:t>:  sandwich method</a:t>
            </a:r>
          </a:p>
          <a:p>
            <a:pPr eaLnBrk="1" hangingPunct="1"/>
            <a:r>
              <a:rPr lang="en-US" altLang="en-US" dirty="0"/>
              <a:t>Describe </a:t>
            </a:r>
            <a:r>
              <a:rPr lang="en-US" altLang="en-US" dirty="0">
                <a:solidFill>
                  <a:srgbClr val="002060"/>
                </a:solidFill>
              </a:rPr>
              <a:t>behaviors </a:t>
            </a:r>
            <a:r>
              <a:rPr lang="en-US" altLang="en-US" dirty="0"/>
              <a:t>the student needs to change or develop</a:t>
            </a:r>
          </a:p>
          <a:p>
            <a:pPr eaLnBrk="1" hangingPunct="1"/>
            <a:r>
              <a:rPr lang="en-US" altLang="en-US" dirty="0"/>
              <a:t>Back up comments with </a:t>
            </a:r>
            <a:r>
              <a:rPr lang="en-US" altLang="en-US" dirty="0">
                <a:solidFill>
                  <a:srgbClr val="002060"/>
                </a:solidFill>
              </a:rPr>
              <a:t>specific evidence and observations</a:t>
            </a:r>
          </a:p>
          <a:p>
            <a:pPr eaLnBrk="1" hangingPunct="1"/>
            <a:r>
              <a:rPr lang="en-US" altLang="en-US" dirty="0"/>
              <a:t>Prioritize the feedback by focusing on areas that are most important first</a:t>
            </a:r>
          </a:p>
          <a:p>
            <a:pPr eaLnBrk="1" hangingPunct="1"/>
            <a:endParaRPr lang="en-US" altLang="en-US" dirty="0"/>
          </a:p>
        </p:txBody>
      </p:sp>
    </p:spTree>
    <p:extLst>
      <p:ext uri="{BB962C8B-B14F-4D97-AF65-F5344CB8AC3E}">
        <p14:creationId xmlns:p14="http://schemas.microsoft.com/office/powerpoint/2010/main" val="585113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a:t>Giving Feedback:</a:t>
            </a:r>
          </a:p>
        </p:txBody>
      </p:sp>
      <p:sp>
        <p:nvSpPr>
          <p:cNvPr id="40962" name="Content Placeholder 1"/>
          <p:cNvSpPr>
            <a:spLocks noGrp="1"/>
          </p:cNvSpPr>
          <p:nvPr>
            <p:ph idx="1"/>
          </p:nvPr>
        </p:nvSpPr>
        <p:spPr/>
        <p:txBody>
          <a:bodyPr/>
          <a:lstStyle/>
          <a:p>
            <a:pPr eaLnBrk="1" hangingPunct="1"/>
            <a:r>
              <a:rPr lang="en-US" altLang="en-US"/>
              <a:t>Provide feedback on a routine basis</a:t>
            </a:r>
          </a:p>
          <a:p>
            <a:pPr eaLnBrk="1" hangingPunct="1"/>
            <a:r>
              <a:rPr lang="en-US" altLang="en-US"/>
              <a:t>Make sure the feedback has been clearly understood:  have intern summarize feedback and plan</a:t>
            </a:r>
          </a:p>
          <a:p>
            <a:pPr eaLnBrk="1" hangingPunct="1"/>
            <a:r>
              <a:rPr lang="en-US" altLang="en-US"/>
              <a:t>Avoid sending mixed messages</a:t>
            </a:r>
          </a:p>
          <a:p>
            <a:pPr eaLnBrk="1" hangingPunct="1"/>
            <a:r>
              <a:rPr lang="en-US" altLang="en-US"/>
              <a:t>Be honest in all of your feedback</a:t>
            </a:r>
          </a:p>
          <a:p>
            <a:pPr eaLnBrk="1" hangingPunct="1"/>
            <a:r>
              <a:rPr lang="en-US" altLang="en-US"/>
              <a:t>Be sure you have the evidence needed</a:t>
            </a:r>
          </a:p>
        </p:txBody>
      </p:sp>
    </p:spTree>
    <p:extLst>
      <p:ext uri="{BB962C8B-B14F-4D97-AF65-F5344CB8AC3E}">
        <p14:creationId xmlns:p14="http://schemas.microsoft.com/office/powerpoint/2010/main" val="2212380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a:t>Giving Feedback:</a:t>
            </a:r>
          </a:p>
        </p:txBody>
      </p:sp>
      <p:sp>
        <p:nvSpPr>
          <p:cNvPr id="39938" name="Content Placeholder 1"/>
          <p:cNvSpPr>
            <a:spLocks noGrp="1"/>
          </p:cNvSpPr>
          <p:nvPr>
            <p:ph idx="1"/>
          </p:nvPr>
        </p:nvSpPr>
        <p:spPr/>
        <p:txBody>
          <a:bodyPr/>
          <a:lstStyle/>
          <a:p>
            <a:pPr eaLnBrk="1" hangingPunct="1"/>
            <a:r>
              <a:rPr lang="en-US" altLang="en-US"/>
              <a:t>Share current and timely information</a:t>
            </a:r>
          </a:p>
          <a:p>
            <a:pPr eaLnBrk="1" hangingPunct="1"/>
            <a:r>
              <a:rPr lang="en-US" altLang="en-US"/>
              <a:t>Make comments descriptive rather than judgmental</a:t>
            </a:r>
          </a:p>
          <a:p>
            <a:pPr eaLnBrk="1" hangingPunct="1"/>
            <a:r>
              <a:rPr lang="en-US" altLang="en-US"/>
              <a:t>Consider the information the student noted in his/her self assessment</a:t>
            </a:r>
          </a:p>
          <a:p>
            <a:pPr eaLnBrk="1" hangingPunct="1"/>
            <a:r>
              <a:rPr lang="en-US" altLang="en-US"/>
              <a:t>Plan for follow-up feedback</a:t>
            </a:r>
          </a:p>
          <a:p>
            <a:pPr eaLnBrk="1" hangingPunct="1"/>
            <a:r>
              <a:rPr lang="en-US" altLang="en-US"/>
              <a:t>Develop an action plan</a:t>
            </a:r>
          </a:p>
        </p:txBody>
      </p:sp>
    </p:spTree>
    <p:extLst>
      <p:ext uri="{BB962C8B-B14F-4D97-AF65-F5344CB8AC3E}">
        <p14:creationId xmlns:p14="http://schemas.microsoft.com/office/powerpoint/2010/main" val="41089435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p:nvPr/>
        </p:nvPicPr>
        <p:blipFill>
          <a:blip r:embed="rId2"/>
          <a:stretch>
            <a:fillRect/>
          </a:stretch>
        </p:blipFill>
        <p:spPr>
          <a:xfrm>
            <a:off x="6705600" y="2578100"/>
            <a:ext cx="5702301" cy="6578600"/>
          </a:xfrm>
          <a:prstGeom prst="rect">
            <a:avLst/>
          </a:prstGeom>
        </p:spPr>
      </p:pic>
      <p:sp>
        <p:nvSpPr>
          <p:cNvPr id="83" name="Shape 83"/>
          <p:cNvSpPr>
            <a:spLocks noGrp="1"/>
          </p:cNvSpPr>
          <p:nvPr>
            <p:ph type="title"/>
          </p:nvPr>
        </p:nvSpPr>
        <p:spPr>
          <a:xfrm>
            <a:off x="1396814" y="230517"/>
            <a:ext cx="10957749" cy="1628264"/>
          </a:xfrm>
          <a:prstGeom prst="rect">
            <a:avLst/>
          </a:prstGeom>
        </p:spPr>
        <p:txBody>
          <a:bodyPr>
            <a:normAutofit/>
          </a:bodyPr>
          <a:lstStyle/>
          <a:p>
            <a:pPr lvl="0">
              <a:defRPr sz="1800">
                <a:solidFill>
                  <a:srgbClr val="000000"/>
                </a:solidFill>
              </a:defRPr>
            </a:pPr>
            <a:r>
              <a:rPr sz="7000" dirty="0">
                <a:solidFill>
                  <a:schemeClr val="tx1">
                    <a:alpha val="95000"/>
                  </a:schemeClr>
                </a:solidFill>
              </a:rPr>
              <a:t>Revise the Plan as Needed</a:t>
            </a:r>
          </a:p>
        </p:txBody>
      </p:sp>
      <p:sp>
        <p:nvSpPr>
          <p:cNvPr id="84" name="Shape 84"/>
          <p:cNvSpPr>
            <a:spLocks noGrp="1"/>
          </p:cNvSpPr>
          <p:nvPr>
            <p:ph type="body" idx="1"/>
          </p:nvPr>
        </p:nvSpPr>
        <p:spPr>
          <a:xfrm>
            <a:off x="1396814" y="1858781"/>
            <a:ext cx="5183868" cy="6708679"/>
          </a:xfrm>
          <a:prstGeom prst="rect">
            <a:avLst/>
          </a:prstGeom>
        </p:spPr>
        <p:txBody>
          <a:bodyPr>
            <a:normAutofit/>
          </a:bodyPr>
          <a:lstStyle/>
          <a:p>
            <a:pPr lvl="0">
              <a:buBlip>
                <a:blip r:embed="rId3"/>
              </a:buBlip>
              <a:defRPr sz="1800">
                <a:solidFill>
                  <a:srgbClr val="000000"/>
                </a:solidFill>
              </a:defRPr>
            </a:pPr>
            <a:r>
              <a:rPr sz="3200" dirty="0">
                <a:solidFill>
                  <a:srgbClr val="546056"/>
                </a:solidFill>
              </a:rPr>
              <a:t>Revise on an ongoing basis as you assess student’s progress.</a:t>
            </a:r>
          </a:p>
          <a:p>
            <a:pPr lvl="0">
              <a:buBlip>
                <a:blip r:embed="rId3"/>
              </a:buBlip>
              <a:defRPr sz="1800">
                <a:solidFill>
                  <a:srgbClr val="000000"/>
                </a:solidFill>
              </a:defRPr>
            </a:pPr>
            <a:r>
              <a:rPr sz="3200" dirty="0">
                <a:solidFill>
                  <a:srgbClr val="546056"/>
                </a:solidFill>
              </a:rPr>
              <a:t>You may find that a student is progressing faster than planned and may be ready for advanced learning activities/more independent practice.</a:t>
            </a:r>
          </a:p>
        </p:txBody>
      </p:sp>
    </p:spTree>
    <p:extLst>
      <p:ext uri="{BB962C8B-B14F-4D97-AF65-F5344CB8AC3E}">
        <p14:creationId xmlns:p14="http://schemas.microsoft.com/office/powerpoint/2010/main" val="3216590013"/>
      </p:ext>
    </p:extLst>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82"/>
                                        </p:tgtEl>
                                        <p:attrNameLst>
                                          <p:attrName>style.visibility</p:attrName>
                                        </p:attrNameLst>
                                      </p:cBhvr>
                                      <p:to>
                                        <p:strVal val="visible"/>
                                      </p:to>
                                    </p:set>
                                    <p:anim calcmode="lin" valueType="num">
                                      <p:cBhvr>
                                        <p:cTn id="7" dur="2250" fill="hold"/>
                                        <p:tgtEl>
                                          <p:spTgt spid="82"/>
                                        </p:tgtEl>
                                        <p:attrNameLst>
                                          <p:attrName>ppt_x</p:attrName>
                                        </p:attrNameLst>
                                      </p:cBhvr>
                                      <p:tavLst>
                                        <p:tav tm="0">
                                          <p:val>
                                            <p:strVal val="0-#ppt_w/2"/>
                                          </p:val>
                                        </p:tav>
                                        <p:tav tm="100000">
                                          <p:val>
                                            <p:strVal val="#ppt_x"/>
                                          </p:val>
                                        </p:tav>
                                      </p:tavLst>
                                    </p:anim>
                                    <p:anim calcmode="lin" valueType="num">
                                      <p:cBhvr>
                                        <p:cTn id="8" dur="2250" fill="hold"/>
                                        <p:tgtEl>
                                          <p:spTgt spid="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br>
              <a:rPr lang="en-US" dirty="0"/>
            </a:br>
            <a:r>
              <a:rPr lang="en-US" dirty="0"/>
              <a:t>Characteristics of Interns</a:t>
            </a:r>
            <a:br>
              <a:rPr lang="en-US" dirty="0"/>
            </a:br>
            <a:endParaRPr lang="en-US" dirty="0"/>
          </a:p>
        </p:txBody>
      </p:sp>
      <p:sp>
        <p:nvSpPr>
          <p:cNvPr id="15362" name="Content Placeholder 1"/>
          <p:cNvSpPr>
            <a:spLocks noGrp="1"/>
          </p:cNvSpPr>
          <p:nvPr>
            <p:ph idx="1"/>
          </p:nvPr>
        </p:nvSpPr>
        <p:spPr>
          <a:xfrm>
            <a:off x="1396812" y="3163480"/>
            <a:ext cx="10957749" cy="4740005"/>
          </a:xfrm>
        </p:spPr>
        <p:txBody>
          <a:bodyPr/>
          <a:lstStyle/>
          <a:p>
            <a:pPr eaLnBrk="1" hangingPunct="1"/>
            <a:r>
              <a:rPr lang="en-US" altLang="en-US" dirty="0"/>
              <a:t>Adult learners prefer learning situations that are:</a:t>
            </a:r>
          </a:p>
          <a:p>
            <a:pPr lvl="1" eaLnBrk="1" hangingPunct="1"/>
            <a:r>
              <a:rPr lang="en-US" altLang="en-US" dirty="0"/>
              <a:t>Practical and problem-centered</a:t>
            </a:r>
          </a:p>
          <a:p>
            <a:pPr lvl="1" eaLnBrk="1" hangingPunct="1"/>
            <a:r>
              <a:rPr lang="en-US" altLang="en-US" dirty="0"/>
              <a:t>Promote their positive self-esteem</a:t>
            </a:r>
          </a:p>
          <a:p>
            <a:pPr lvl="1" eaLnBrk="1" hangingPunct="1"/>
            <a:r>
              <a:rPr lang="en-US" altLang="en-US" dirty="0"/>
              <a:t>Integrate new ideas with existing knowledge</a:t>
            </a:r>
          </a:p>
          <a:p>
            <a:pPr lvl="1" eaLnBrk="1" hangingPunct="1"/>
            <a:r>
              <a:rPr lang="en-US" altLang="en-US" dirty="0"/>
              <a:t>Capitalize on their experience</a:t>
            </a:r>
          </a:p>
          <a:p>
            <a:pPr lvl="1" eaLnBrk="1" hangingPunct="1"/>
            <a:r>
              <a:rPr lang="en-US" altLang="en-US" dirty="0"/>
              <a:t>Allow choice and self direction</a:t>
            </a:r>
          </a:p>
        </p:txBody>
      </p:sp>
      <p:pic>
        <p:nvPicPr>
          <p:cNvPr id="2" name="Picture 1"/>
          <p:cNvPicPr>
            <a:picLocks noChangeAspect="1"/>
          </p:cNvPicPr>
          <p:nvPr/>
        </p:nvPicPr>
        <p:blipFill>
          <a:blip r:embed="rId2"/>
          <a:stretch>
            <a:fillRect/>
          </a:stretch>
        </p:blipFill>
        <p:spPr>
          <a:xfrm>
            <a:off x="9725661" y="7557931"/>
            <a:ext cx="2628900" cy="1743075"/>
          </a:xfrm>
          <a:prstGeom prst="rect">
            <a:avLst/>
          </a:prstGeom>
        </p:spPr>
      </p:pic>
    </p:spTree>
    <p:extLst>
      <p:ext uri="{BB962C8B-B14F-4D97-AF65-F5344CB8AC3E}">
        <p14:creationId xmlns:p14="http://schemas.microsoft.com/office/powerpoint/2010/main" val="32648607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br>
              <a:rPr lang="en-US" dirty="0"/>
            </a:br>
            <a:r>
              <a:rPr lang="en-US" dirty="0"/>
              <a:t>Characteristics of Interns</a:t>
            </a:r>
            <a:br>
              <a:rPr lang="en-US" dirty="0"/>
            </a:br>
            <a:endParaRPr lang="en-US" dirty="0"/>
          </a:p>
        </p:txBody>
      </p:sp>
      <p:sp>
        <p:nvSpPr>
          <p:cNvPr id="14338" name="Content Placeholder 1"/>
          <p:cNvSpPr>
            <a:spLocks noGrp="1"/>
          </p:cNvSpPr>
          <p:nvPr>
            <p:ph idx="1"/>
          </p:nvPr>
        </p:nvSpPr>
        <p:spPr>
          <a:xfrm>
            <a:off x="1200576" y="2548635"/>
            <a:ext cx="11350220" cy="6056026"/>
          </a:xfrm>
        </p:spPr>
        <p:txBody>
          <a:bodyPr/>
          <a:lstStyle/>
          <a:p>
            <a:pPr eaLnBrk="1" hangingPunct="1"/>
            <a:r>
              <a:rPr lang="en-US" altLang="en-US" dirty="0"/>
              <a:t>Millennials</a:t>
            </a:r>
          </a:p>
          <a:p>
            <a:pPr lvl="1" eaLnBrk="1" hangingPunct="1"/>
            <a:r>
              <a:rPr lang="en-US" altLang="en-US" dirty="0"/>
              <a:t>Positive and confident</a:t>
            </a:r>
          </a:p>
          <a:p>
            <a:pPr lvl="1" eaLnBrk="1" hangingPunct="1"/>
            <a:r>
              <a:rPr lang="en-US" altLang="en-US" dirty="0"/>
              <a:t>Seek structure but without impeding their freedom</a:t>
            </a:r>
          </a:p>
          <a:p>
            <a:pPr lvl="1" eaLnBrk="1" hangingPunct="1"/>
            <a:r>
              <a:rPr lang="en-US" altLang="en-US" dirty="0"/>
              <a:t>Multitasking is a way of life</a:t>
            </a:r>
          </a:p>
          <a:p>
            <a:pPr lvl="1" eaLnBrk="1" hangingPunct="1"/>
            <a:r>
              <a:rPr lang="en-US" altLang="en-US" dirty="0"/>
              <a:t>Expect to always be connected</a:t>
            </a:r>
          </a:p>
          <a:p>
            <a:pPr lvl="1" eaLnBrk="1" hangingPunct="1"/>
            <a:r>
              <a:rPr lang="en-US" altLang="en-US" dirty="0"/>
              <a:t>Intolerant of delays</a:t>
            </a:r>
          </a:p>
        </p:txBody>
      </p:sp>
      <p:pic>
        <p:nvPicPr>
          <p:cNvPr id="2" name="Picture 1"/>
          <p:cNvPicPr>
            <a:picLocks noChangeAspect="1"/>
          </p:cNvPicPr>
          <p:nvPr/>
        </p:nvPicPr>
        <p:blipFill>
          <a:blip r:embed="rId2"/>
          <a:stretch>
            <a:fillRect/>
          </a:stretch>
        </p:blipFill>
        <p:spPr>
          <a:xfrm>
            <a:off x="9413822" y="7405141"/>
            <a:ext cx="3136973" cy="1975656"/>
          </a:xfrm>
          <a:prstGeom prst="rect">
            <a:avLst/>
          </a:prstGeom>
        </p:spPr>
      </p:pic>
    </p:spTree>
    <p:extLst>
      <p:ext uri="{BB962C8B-B14F-4D97-AF65-F5344CB8AC3E}">
        <p14:creationId xmlns:p14="http://schemas.microsoft.com/office/powerpoint/2010/main" val="17749693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dirty="0"/>
              <a:t>Characteristics of Preceptors that Interns View Unfavorably</a:t>
            </a:r>
          </a:p>
        </p:txBody>
      </p:sp>
      <p:sp>
        <p:nvSpPr>
          <p:cNvPr id="13314" name="Content Placeholder 1"/>
          <p:cNvSpPr>
            <a:spLocks noGrp="1"/>
          </p:cNvSpPr>
          <p:nvPr>
            <p:ph idx="1"/>
          </p:nvPr>
        </p:nvSpPr>
        <p:spPr>
          <a:xfrm>
            <a:off x="1154243" y="3013023"/>
            <a:ext cx="10957749" cy="6355830"/>
          </a:xfrm>
        </p:spPr>
        <p:txBody>
          <a:bodyPr>
            <a:normAutofit lnSpcReduction="10000"/>
          </a:bodyPr>
          <a:lstStyle/>
          <a:p>
            <a:pPr eaLnBrk="1" hangingPunct="1"/>
            <a:endParaRPr lang="en-US" altLang="en-US" dirty="0"/>
          </a:p>
          <a:p>
            <a:pPr eaLnBrk="1" hangingPunct="1"/>
            <a:r>
              <a:rPr lang="en-US" altLang="en-US" dirty="0"/>
              <a:t>Feel uncomfortable when not introduced</a:t>
            </a:r>
          </a:p>
          <a:p>
            <a:pPr eaLnBrk="1" hangingPunct="1"/>
            <a:r>
              <a:rPr lang="en-US" altLang="en-US" dirty="0"/>
              <a:t>Want more </a:t>
            </a:r>
            <a:r>
              <a:rPr lang="en-US" altLang="en-US" dirty="0">
                <a:solidFill>
                  <a:srgbClr val="002060"/>
                </a:solidFill>
              </a:rPr>
              <a:t>feedback</a:t>
            </a:r>
          </a:p>
          <a:p>
            <a:pPr eaLnBrk="1" hangingPunct="1"/>
            <a:r>
              <a:rPr lang="en-US" altLang="en-US" dirty="0"/>
              <a:t>Feel uncomfortable when preceptor discussed other interns with them</a:t>
            </a:r>
          </a:p>
          <a:p>
            <a:pPr eaLnBrk="1" hangingPunct="1"/>
            <a:r>
              <a:rPr lang="en-US" altLang="en-US" dirty="0"/>
              <a:t>Feel like they are a </a:t>
            </a:r>
            <a:r>
              <a:rPr lang="en-US" altLang="en-US" dirty="0">
                <a:solidFill>
                  <a:srgbClr val="002060"/>
                </a:solidFill>
              </a:rPr>
              <a:t>burden</a:t>
            </a:r>
          </a:p>
          <a:p>
            <a:pPr eaLnBrk="1" hangingPunct="1"/>
            <a:r>
              <a:rPr lang="en-US" altLang="en-US" dirty="0"/>
              <a:t>Feel </a:t>
            </a:r>
            <a:r>
              <a:rPr lang="en-US" altLang="en-US" dirty="0">
                <a:solidFill>
                  <a:srgbClr val="002060"/>
                </a:solidFill>
              </a:rPr>
              <a:t>overwhelmed</a:t>
            </a:r>
          </a:p>
          <a:p>
            <a:pPr eaLnBrk="1" hangingPunct="1">
              <a:buFont typeface="Wingdings 3" panose="05040102010807070707" pitchFamily="18" charset="2"/>
              <a:buNone/>
            </a:pPr>
            <a:r>
              <a:rPr lang="en-US" altLang="en-US" dirty="0"/>
              <a:t> </a:t>
            </a:r>
          </a:p>
          <a:p>
            <a:pPr eaLnBrk="1" hangingPunct="1">
              <a:buFont typeface="Wingdings 3" panose="05040102010807070707" pitchFamily="18" charset="2"/>
              <a:buNone/>
            </a:pPr>
            <a:r>
              <a:rPr lang="en-US" altLang="en-US" dirty="0"/>
              <a:t>(Allen-Chabot, 2006)</a:t>
            </a:r>
          </a:p>
          <a:p>
            <a:pPr eaLnBrk="1" hangingPunct="1"/>
            <a:endParaRPr lang="en-US" altLang="en-US" dirty="0"/>
          </a:p>
        </p:txBody>
      </p:sp>
    </p:spTree>
    <p:extLst>
      <p:ext uri="{BB962C8B-B14F-4D97-AF65-F5344CB8AC3E}">
        <p14:creationId xmlns:p14="http://schemas.microsoft.com/office/powerpoint/2010/main" val="5823072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fontAlgn="auto" hangingPunct="1">
              <a:spcAft>
                <a:spcPts val="0"/>
              </a:spcAft>
              <a:defRPr/>
            </a:pPr>
            <a:br>
              <a:rPr lang="en-US" dirty="0"/>
            </a:br>
            <a:r>
              <a:rPr lang="en-US" dirty="0"/>
              <a:t>Characteristics of Effective Preceptors:</a:t>
            </a:r>
            <a:br>
              <a:rPr lang="en-US" dirty="0"/>
            </a:br>
            <a:endParaRPr lang="en-US" dirty="0"/>
          </a:p>
        </p:txBody>
      </p:sp>
      <p:sp>
        <p:nvSpPr>
          <p:cNvPr id="2" name="Content Placeholder 1"/>
          <p:cNvSpPr>
            <a:spLocks noGrp="1"/>
          </p:cNvSpPr>
          <p:nvPr>
            <p:ph idx="1"/>
          </p:nvPr>
        </p:nvSpPr>
        <p:spPr>
          <a:xfrm>
            <a:off x="1528998" y="2713219"/>
            <a:ext cx="11647356" cy="5951095"/>
          </a:xfrm>
        </p:spPr>
        <p:txBody>
          <a:bodyPr>
            <a:normAutofit lnSpcReduction="10000"/>
          </a:bodyPr>
          <a:lstStyle/>
          <a:p>
            <a:pPr marL="520184" indent="-364129" eaLnBrk="1" fontAlgn="auto" hangingPunct="1">
              <a:spcAft>
                <a:spcPts val="0"/>
              </a:spcAft>
              <a:buNone/>
              <a:defRPr/>
            </a:pPr>
            <a:endParaRPr lang="en-US" dirty="0"/>
          </a:p>
          <a:p>
            <a:pPr marL="520184" indent="-364129" eaLnBrk="1" fontAlgn="auto" hangingPunct="1">
              <a:spcAft>
                <a:spcPts val="0"/>
              </a:spcAft>
              <a:buFont typeface="Wingdings 3"/>
              <a:buChar char=""/>
              <a:defRPr/>
            </a:pPr>
            <a:r>
              <a:rPr lang="en-US" dirty="0">
                <a:solidFill>
                  <a:srgbClr val="002060"/>
                </a:solidFill>
              </a:rPr>
              <a:t>Organized</a:t>
            </a:r>
            <a:r>
              <a:rPr lang="en-US" dirty="0"/>
              <a:t> and focused</a:t>
            </a:r>
          </a:p>
          <a:p>
            <a:pPr marL="520184" indent="-364129" eaLnBrk="1" fontAlgn="auto" hangingPunct="1">
              <a:spcAft>
                <a:spcPts val="0"/>
              </a:spcAft>
              <a:buFont typeface="Wingdings 3"/>
              <a:buChar char=""/>
              <a:defRPr/>
            </a:pPr>
            <a:r>
              <a:rPr lang="en-US" dirty="0"/>
              <a:t>Value preceptor-student interactions</a:t>
            </a:r>
          </a:p>
          <a:p>
            <a:pPr marL="520184" indent="-364129" eaLnBrk="1" fontAlgn="auto" hangingPunct="1">
              <a:spcAft>
                <a:spcPts val="0"/>
              </a:spcAft>
              <a:buFont typeface="Wingdings 3"/>
              <a:buChar char=""/>
              <a:defRPr/>
            </a:pPr>
            <a:r>
              <a:rPr lang="en-US" dirty="0"/>
              <a:t>Dynamic and </a:t>
            </a:r>
            <a:r>
              <a:rPr lang="en-US" dirty="0">
                <a:solidFill>
                  <a:srgbClr val="002060"/>
                </a:solidFill>
              </a:rPr>
              <a:t>enthusiastic</a:t>
            </a:r>
          </a:p>
          <a:p>
            <a:pPr marL="520184" indent="-364129" eaLnBrk="1" fontAlgn="auto" hangingPunct="1">
              <a:spcAft>
                <a:spcPts val="0"/>
              </a:spcAft>
              <a:buFont typeface="Wingdings 3"/>
              <a:buChar char=""/>
              <a:defRPr/>
            </a:pPr>
            <a:r>
              <a:rPr lang="en-US" dirty="0">
                <a:solidFill>
                  <a:srgbClr val="002060"/>
                </a:solidFill>
              </a:rPr>
              <a:t>Relate well to students</a:t>
            </a:r>
          </a:p>
          <a:p>
            <a:pPr marL="520184" indent="-364129" eaLnBrk="1" fontAlgn="auto" hangingPunct="1">
              <a:spcAft>
                <a:spcPts val="0"/>
              </a:spcAft>
              <a:buFont typeface="Wingdings 3"/>
              <a:buChar char=""/>
              <a:defRPr/>
            </a:pPr>
            <a:r>
              <a:rPr lang="en-US" dirty="0"/>
              <a:t>Use an </a:t>
            </a:r>
            <a:r>
              <a:rPr lang="en-US" dirty="0">
                <a:solidFill>
                  <a:srgbClr val="002060"/>
                </a:solidFill>
              </a:rPr>
              <a:t>analytical</a:t>
            </a:r>
            <a:r>
              <a:rPr lang="en-US" dirty="0"/>
              <a:t> approach</a:t>
            </a:r>
          </a:p>
          <a:p>
            <a:pPr marL="520184" indent="-364129" eaLnBrk="1" fontAlgn="auto" hangingPunct="1">
              <a:spcAft>
                <a:spcPts val="0"/>
              </a:spcAft>
              <a:buFont typeface="Wingdings 3"/>
              <a:buChar char=""/>
              <a:defRPr/>
            </a:pPr>
            <a:r>
              <a:rPr lang="en-US" dirty="0">
                <a:solidFill>
                  <a:srgbClr val="002060"/>
                </a:solidFill>
              </a:rPr>
              <a:t>Competent and confident</a:t>
            </a:r>
          </a:p>
          <a:p>
            <a:pPr marL="520184" indent="-364129" eaLnBrk="1" fontAlgn="auto" hangingPunct="1">
              <a:spcAft>
                <a:spcPts val="0"/>
              </a:spcAft>
              <a:buFont typeface="Wingdings 3"/>
              <a:buChar char=""/>
              <a:defRPr/>
            </a:pPr>
            <a:r>
              <a:rPr lang="en-US" dirty="0"/>
              <a:t>Model professional behavior</a:t>
            </a:r>
          </a:p>
          <a:p>
            <a:pPr marL="520184" indent="-364129" eaLnBrk="1" fontAlgn="auto" hangingPunct="1">
              <a:spcAft>
                <a:spcPts val="0"/>
              </a:spcAft>
              <a:buNone/>
              <a:defRPr/>
            </a:pPr>
            <a:r>
              <a:rPr lang="en-US" dirty="0"/>
              <a:t> </a:t>
            </a:r>
          </a:p>
          <a:p>
            <a:pPr marL="520184" indent="-364129" eaLnBrk="1" fontAlgn="auto" hangingPunct="1">
              <a:spcAft>
                <a:spcPts val="0"/>
              </a:spcAft>
              <a:buNone/>
              <a:defRPr/>
            </a:pPr>
            <a:r>
              <a:rPr lang="en-US" dirty="0"/>
              <a:t>(</a:t>
            </a:r>
            <a:r>
              <a:rPr lang="en-US" dirty="0" err="1"/>
              <a:t>Oermann</a:t>
            </a:r>
            <a:r>
              <a:rPr lang="en-US" dirty="0"/>
              <a:t> 1996, Harden and Crosby 2000)</a:t>
            </a:r>
          </a:p>
          <a:p>
            <a:pPr marL="520184" indent="-364129" eaLnBrk="1" fontAlgn="auto" hangingPunct="1">
              <a:spcAft>
                <a:spcPts val="0"/>
              </a:spcAft>
              <a:buFont typeface="Wingdings 3"/>
              <a:buChar char=""/>
              <a:defRPr/>
            </a:pPr>
            <a:endParaRPr lang="en-US" dirty="0"/>
          </a:p>
        </p:txBody>
      </p:sp>
    </p:spTree>
    <p:extLst>
      <p:ext uri="{BB962C8B-B14F-4D97-AF65-F5344CB8AC3E}">
        <p14:creationId xmlns:p14="http://schemas.microsoft.com/office/powerpoint/2010/main" val="3133660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49191" name="Group 49190">
            <a:extLst>
              <a:ext uri="{FF2B5EF4-FFF2-40B4-BE49-F238E27FC236}">
                <a16:creationId xmlns:a16="http://schemas.microsoft.com/office/drawing/2014/main" id="{15FF890B-3CE7-403A-AECE-2DE04FC7AF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0866" y="0"/>
            <a:ext cx="2599267" cy="9753600"/>
            <a:chOff x="1320800" y="0"/>
            <a:chExt cx="2436813" cy="6858001"/>
          </a:xfrm>
        </p:grpSpPr>
        <p:sp>
          <p:nvSpPr>
            <p:cNvPr id="49192" name="Freeform 6">
              <a:extLst>
                <a:ext uri="{FF2B5EF4-FFF2-40B4-BE49-F238E27FC236}">
                  <a16:creationId xmlns:a16="http://schemas.microsoft.com/office/drawing/2014/main" id="{99A4E160-6CFD-4514-9E20-CA6692CCD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9193" name="Freeform 7">
              <a:extLst>
                <a:ext uri="{FF2B5EF4-FFF2-40B4-BE49-F238E27FC236}">
                  <a16:creationId xmlns:a16="http://schemas.microsoft.com/office/drawing/2014/main" id="{3DCD16F5-8D15-45FD-BA62-ADAC08183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49194" name="Freeform 8">
              <a:extLst>
                <a:ext uri="{FF2B5EF4-FFF2-40B4-BE49-F238E27FC236}">
                  <a16:creationId xmlns:a16="http://schemas.microsoft.com/office/drawing/2014/main" id="{E7CFAF28-6FDA-4C2C-BE51-123D1115F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9195" name="Freeform 9">
              <a:extLst>
                <a:ext uri="{FF2B5EF4-FFF2-40B4-BE49-F238E27FC236}">
                  <a16:creationId xmlns:a16="http://schemas.microsoft.com/office/drawing/2014/main" id="{1FD12703-0627-4991-B2A4-F96519F90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9196" name="Freeform 10">
              <a:extLst>
                <a:ext uri="{FF2B5EF4-FFF2-40B4-BE49-F238E27FC236}">
                  <a16:creationId xmlns:a16="http://schemas.microsoft.com/office/drawing/2014/main" id="{A5758E0B-DF61-40A8-B765-BC6841906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9197" name="Freeform 11">
              <a:extLst>
                <a:ext uri="{FF2B5EF4-FFF2-40B4-BE49-F238E27FC236}">
                  <a16:creationId xmlns:a16="http://schemas.microsoft.com/office/drawing/2014/main" id="{3E063A1F-9566-4436-B4E3-2890FBBC2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pSp>
        <p:nvGrpSpPr>
          <p:cNvPr id="49199" name="Group 49198">
            <a:extLst>
              <a:ext uri="{FF2B5EF4-FFF2-40B4-BE49-F238E27FC236}">
                <a16:creationId xmlns:a16="http://schemas.microsoft.com/office/drawing/2014/main" id="{9681DF40-19E9-44F1-A30A-33AC0A7047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0866" y="0"/>
            <a:ext cx="2599267" cy="9753600"/>
            <a:chOff x="1320800" y="0"/>
            <a:chExt cx="2436813" cy="6858001"/>
          </a:xfrm>
        </p:grpSpPr>
        <p:sp>
          <p:nvSpPr>
            <p:cNvPr id="49200" name="Freeform 6">
              <a:extLst>
                <a:ext uri="{FF2B5EF4-FFF2-40B4-BE49-F238E27FC236}">
                  <a16:creationId xmlns:a16="http://schemas.microsoft.com/office/drawing/2014/main" id="{B5A56C18-147A-4566-B13D-C49A40E3D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9201" name="Freeform 7">
              <a:extLst>
                <a:ext uri="{FF2B5EF4-FFF2-40B4-BE49-F238E27FC236}">
                  <a16:creationId xmlns:a16="http://schemas.microsoft.com/office/drawing/2014/main" id="{2FFEA641-7F0D-41D1-A13F-A5A8F7667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49202" name="Freeform 8">
              <a:extLst>
                <a:ext uri="{FF2B5EF4-FFF2-40B4-BE49-F238E27FC236}">
                  <a16:creationId xmlns:a16="http://schemas.microsoft.com/office/drawing/2014/main" id="{4D7FF27C-9183-425B-8BAB-7FC5A5B4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9203" name="Freeform 9">
              <a:extLst>
                <a:ext uri="{FF2B5EF4-FFF2-40B4-BE49-F238E27FC236}">
                  <a16:creationId xmlns:a16="http://schemas.microsoft.com/office/drawing/2014/main" id="{A8EF86AB-80F9-40E7-8DC2-DB7FAB5AF8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9204" name="Freeform 10">
              <a:extLst>
                <a:ext uri="{FF2B5EF4-FFF2-40B4-BE49-F238E27FC236}">
                  <a16:creationId xmlns:a16="http://schemas.microsoft.com/office/drawing/2014/main" id="{3BFC2A5D-0701-4890-A2EC-70C2CC28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9205" name="Freeform 11">
              <a:extLst>
                <a:ext uri="{FF2B5EF4-FFF2-40B4-BE49-F238E27FC236}">
                  <a16:creationId xmlns:a16="http://schemas.microsoft.com/office/drawing/2014/main" id="{AA343A51-8CD2-4C41-803E-B3604A310F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9154" name="Rectangle 2"/>
          <p:cNvSpPr>
            <a:spLocks noGrp="1"/>
          </p:cNvSpPr>
          <p:nvPr>
            <p:ph type="title"/>
          </p:nvPr>
        </p:nvSpPr>
        <p:spPr bwMode="auto">
          <a:xfrm>
            <a:off x="1583265" y="975360"/>
            <a:ext cx="6167177" cy="2492585"/>
          </a:xfrm>
        </p:spPr>
        <p:txBody>
          <a:bodyPr vert="horz" lIns="91440" tIns="45720" rIns="91440" bIns="45720" numCol="1" rtlCol="0" anchor="ctr" anchorCtr="0" compatLnSpc="1">
            <a:prstTxWarp prst="textNoShape">
              <a:avLst/>
            </a:prstTxWarp>
            <a:normAutofit/>
            <a:scene3d>
              <a:camera prst="orthographicFront"/>
              <a:lightRig rig="threePt" dir="t">
                <a:rot lat="0" lon="0" rev="4800000"/>
              </a:lightRig>
            </a:scene3d>
            <a:sp3d prstMaterial="matte">
              <a:bevelT w="50800" h="10160"/>
            </a:sp3d>
          </a:bodyPr>
          <a:lstStyle/>
          <a:p>
            <a:pPr defTabSz="457200">
              <a:defRPr/>
            </a:pPr>
            <a:r>
              <a:rPr lang="en-US" sz="4000" dirty="0"/>
              <a:t>Meet Our Team</a:t>
            </a:r>
            <a:br>
              <a:rPr lang="en-US" sz="4000" dirty="0"/>
            </a:br>
            <a:r>
              <a:rPr lang="en-US" sz="4000" dirty="0"/>
              <a:t>Nutrition Faculty</a:t>
            </a:r>
          </a:p>
        </p:txBody>
      </p:sp>
      <p:sp>
        <p:nvSpPr>
          <p:cNvPr id="11267" name="Rectangle 3"/>
          <p:cNvSpPr>
            <a:spLocks noGrp="1"/>
          </p:cNvSpPr>
          <p:nvPr>
            <p:ph type="body" sz="half" idx="1"/>
          </p:nvPr>
        </p:nvSpPr>
        <p:spPr>
          <a:xfrm>
            <a:off x="1583264" y="3793065"/>
            <a:ext cx="6167178" cy="2879584"/>
          </a:xfrm>
        </p:spPr>
        <p:txBody>
          <a:bodyPr vert="horz" lIns="91440" tIns="45720" rIns="91440" bIns="45720" rtlCol="0" anchor="ctr">
            <a:normAutofit fontScale="92500" lnSpcReduction="10000"/>
          </a:bodyPr>
          <a:lstStyle/>
          <a:p>
            <a:pPr marL="0" indent="0" algn="ctr" defTabSz="457200">
              <a:lnSpc>
                <a:spcPct val="90000"/>
              </a:lnSpc>
              <a:spcAft>
                <a:spcPts val="600"/>
              </a:spcAft>
              <a:buNone/>
            </a:pPr>
            <a:r>
              <a:rPr lang="en-US" altLang="en-US" sz="3000" b="1" dirty="0"/>
              <a:t>Claudia S. Follette MS, RD, LD</a:t>
            </a:r>
          </a:p>
          <a:p>
            <a:pPr marL="0" indent="0" algn="ctr" defTabSz="457200">
              <a:lnSpc>
                <a:spcPct val="90000"/>
              </a:lnSpc>
              <a:spcAft>
                <a:spcPts val="600"/>
              </a:spcAft>
              <a:buNone/>
            </a:pPr>
            <a:r>
              <a:rPr lang="en-US" altLang="en-US" sz="3000" i="1" dirty="0"/>
              <a:t>Distance Dietetic Internship Director</a:t>
            </a:r>
          </a:p>
          <a:p>
            <a:pPr marL="0" indent="0" algn="ctr" defTabSz="457200">
              <a:lnSpc>
                <a:spcPct val="90000"/>
              </a:lnSpc>
              <a:spcAft>
                <a:spcPts val="600"/>
              </a:spcAft>
              <a:buNone/>
            </a:pPr>
            <a:r>
              <a:rPr lang="en-US" altLang="en-US" sz="3000" i="1" dirty="0"/>
              <a:t>Associate Professor , Department of Nutrition  Dietetics</a:t>
            </a:r>
          </a:p>
          <a:p>
            <a:pPr marL="0" indent="0" algn="ctr" defTabSz="457200">
              <a:lnSpc>
                <a:spcPct val="90000"/>
              </a:lnSpc>
              <a:spcAft>
                <a:spcPts val="600"/>
              </a:spcAft>
              <a:buNone/>
            </a:pPr>
            <a:r>
              <a:rPr lang="en-US" altLang="en-US" sz="3000" i="1" dirty="0">
                <a:hlinkClick r:id="rId3"/>
              </a:rPr>
              <a:t>cfollette@oakwood.edu</a:t>
            </a:r>
            <a:endParaRPr lang="en-US" altLang="en-US" sz="3000" i="1" dirty="0"/>
          </a:p>
          <a:p>
            <a:pPr marL="0" indent="0" algn="ctr" defTabSz="457200">
              <a:lnSpc>
                <a:spcPct val="90000"/>
              </a:lnSpc>
              <a:spcAft>
                <a:spcPts val="600"/>
              </a:spcAft>
              <a:buNone/>
            </a:pPr>
            <a:r>
              <a:rPr lang="en-US" altLang="en-US" sz="3000" i="1" dirty="0"/>
              <a:t>256-726-7736</a:t>
            </a:r>
          </a:p>
        </p:txBody>
      </p:sp>
      <p:sp>
        <p:nvSpPr>
          <p:cNvPr id="49207" name="Rounded Rectangle 16">
            <a:extLst>
              <a:ext uri="{FF2B5EF4-FFF2-40B4-BE49-F238E27FC236}">
                <a16:creationId xmlns:a16="http://schemas.microsoft.com/office/drawing/2014/main" id="{DB4E7E40-6469-444C-A3D7-A32F553AA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6536" y="922924"/>
            <a:ext cx="4173355" cy="7441015"/>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DB168980-D603-3188-3695-47CBBCB2EFB7}"/>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r="13181"/>
          <a:stretch/>
        </p:blipFill>
        <p:spPr>
          <a:xfrm>
            <a:off x="8481699" y="1927654"/>
            <a:ext cx="3442099" cy="5016844"/>
          </a:xfrm>
          <a:prstGeom prst="rect">
            <a:avLst/>
          </a:prstGeom>
        </p:spPr>
      </p:pic>
    </p:spTree>
    <p:extLst>
      <p:ext uri="{BB962C8B-B14F-4D97-AF65-F5344CB8AC3E}">
        <p14:creationId xmlns:p14="http://schemas.microsoft.com/office/powerpoint/2010/main" val="37059666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p:cNvSpPr>
          <p:nvPr>
            <p:ph type="title"/>
          </p:nvPr>
        </p:nvSpPr>
        <p:spPr>
          <a:xfrm>
            <a:off x="1396812" y="650241"/>
            <a:ext cx="10957749" cy="1403411"/>
          </a:xfrm>
          <a:prstGeom prst="rect">
            <a:avLst/>
          </a:prstGeom>
        </p:spPr>
        <p:txBody>
          <a:bodyPr/>
          <a:lstStyle>
            <a:lvl1pPr algn="ctr"/>
          </a:lstStyle>
          <a:p>
            <a:pPr lvl="0">
              <a:defRPr sz="1800">
                <a:solidFill>
                  <a:srgbClr val="000000"/>
                </a:solidFill>
              </a:defRPr>
            </a:pPr>
            <a:r>
              <a:rPr sz="7000" dirty="0">
                <a:solidFill>
                  <a:schemeClr val="tx1">
                    <a:alpha val="95000"/>
                  </a:schemeClr>
                </a:solidFill>
              </a:rPr>
              <a:t>CONCLUSION</a:t>
            </a:r>
          </a:p>
        </p:txBody>
      </p:sp>
      <p:sp>
        <p:nvSpPr>
          <p:cNvPr id="108" name="Shape 108"/>
          <p:cNvSpPr>
            <a:spLocks noGrp="1"/>
          </p:cNvSpPr>
          <p:nvPr>
            <p:ph type="body" idx="1"/>
          </p:nvPr>
        </p:nvSpPr>
        <p:spPr>
          <a:xfrm>
            <a:off x="1396812" y="2713219"/>
            <a:ext cx="10957747" cy="6760564"/>
          </a:xfrm>
          <a:prstGeom prst="rect">
            <a:avLst/>
          </a:prstGeom>
        </p:spPr>
        <p:txBody>
          <a:bodyPr>
            <a:normAutofit/>
          </a:bodyPr>
          <a:lstStyle/>
          <a:p>
            <a:pPr marL="366140" lvl="0" indent="-366140" defTabSz="543305">
              <a:spcBef>
                <a:spcPts val="2200"/>
              </a:spcBef>
              <a:buBlip>
                <a:blip r:embed="rId2"/>
              </a:buBlip>
              <a:defRPr sz="1800">
                <a:solidFill>
                  <a:srgbClr val="000000"/>
                </a:solidFill>
              </a:defRPr>
            </a:pPr>
            <a:r>
              <a:rPr sz="4000" dirty="0">
                <a:solidFill>
                  <a:srgbClr val="002060"/>
                </a:solidFill>
              </a:rPr>
              <a:t>Share your list of expectations </a:t>
            </a:r>
            <a:r>
              <a:rPr sz="4000" dirty="0">
                <a:solidFill>
                  <a:srgbClr val="546056"/>
                </a:solidFill>
              </a:rPr>
              <a:t>with the interns (preferably in written form).</a:t>
            </a:r>
          </a:p>
          <a:p>
            <a:pPr marL="366140" lvl="0" indent="-366140" defTabSz="543305">
              <a:spcBef>
                <a:spcPts val="2200"/>
              </a:spcBef>
              <a:buBlip>
                <a:blip r:embed="rId2"/>
              </a:buBlip>
              <a:defRPr sz="1800">
                <a:solidFill>
                  <a:srgbClr val="000000"/>
                </a:solidFill>
              </a:defRPr>
            </a:pPr>
            <a:r>
              <a:rPr sz="4000" dirty="0">
                <a:solidFill>
                  <a:srgbClr val="546056"/>
                </a:solidFill>
              </a:rPr>
              <a:t>Avoid misunderstandings via clear communication of expectations.</a:t>
            </a:r>
          </a:p>
          <a:p>
            <a:pPr marL="366140" lvl="0" indent="-366140" defTabSz="543305">
              <a:spcBef>
                <a:spcPts val="2200"/>
              </a:spcBef>
              <a:buBlip>
                <a:blip r:embed="rId2"/>
              </a:buBlip>
              <a:defRPr sz="1800">
                <a:solidFill>
                  <a:srgbClr val="000000"/>
                </a:solidFill>
              </a:defRPr>
            </a:pPr>
            <a:r>
              <a:rPr sz="4000" dirty="0">
                <a:solidFill>
                  <a:srgbClr val="546056"/>
                </a:solidFill>
              </a:rPr>
              <a:t>Update your expectations as students progress &amp; </a:t>
            </a:r>
            <a:r>
              <a:rPr sz="4000" dirty="0">
                <a:solidFill>
                  <a:srgbClr val="002060"/>
                </a:solidFill>
              </a:rPr>
              <a:t>communicate the updated expectations </a:t>
            </a:r>
            <a:r>
              <a:rPr sz="4000" dirty="0">
                <a:solidFill>
                  <a:srgbClr val="546056"/>
                </a:solidFill>
              </a:rPr>
              <a:t>with students.</a:t>
            </a:r>
          </a:p>
        </p:txBody>
      </p:sp>
    </p:spTree>
    <p:extLst>
      <p:ext uri="{BB962C8B-B14F-4D97-AF65-F5344CB8AC3E}">
        <p14:creationId xmlns:p14="http://schemas.microsoft.com/office/powerpoint/2010/main" val="782213108"/>
      </p:ext>
    </p:extLst>
  </p:cSld>
  <p:clrMapOvr>
    <a:masterClrMapping/>
  </p:clrMapOvr>
  <p:transition spd="slow">
    <p:dissolv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bwMode="auto">
          <a:xfrm>
            <a:off x="650240" y="216747"/>
            <a:ext cx="11704320" cy="1779129"/>
          </a:xfrm>
        </p:spPr>
        <p:txBody>
          <a:bodyPr vert="horz" wrap="square" lIns="91440" tIns="65024" rIns="45720" bIns="65024" numCol="1" rtlCol="0" anchor="ctr" anchorCtr="0" compatLnSpc="1">
            <a:prstTxWarp prst="textNoShape">
              <a:avLst/>
            </a:prstTxWarp>
            <a:normAutofit/>
            <a:scene3d>
              <a:camera prst="orthographicFront"/>
              <a:lightRig rig="threePt" dir="t">
                <a:rot lat="0" lon="0" rev="4800000"/>
              </a:lightRig>
            </a:scene3d>
            <a:sp3d prstMaterial="matte">
              <a:bevelT w="50800" h="10160"/>
            </a:sp3d>
          </a:bodyPr>
          <a:lstStyle/>
          <a:p>
            <a:pPr eaLnBrk="1" hangingPunct="1">
              <a:defRPr/>
            </a:pPr>
            <a:r>
              <a:rPr lang="en-US" dirty="0"/>
              <a:t>Contact Information</a:t>
            </a:r>
          </a:p>
        </p:txBody>
      </p:sp>
      <p:sp>
        <p:nvSpPr>
          <p:cNvPr id="43011" name="Rectangle 3"/>
          <p:cNvSpPr>
            <a:spLocks noGrp="1"/>
          </p:cNvSpPr>
          <p:nvPr>
            <p:ph idx="1"/>
          </p:nvPr>
        </p:nvSpPr>
        <p:spPr>
          <a:xfrm>
            <a:off x="1276891" y="2608844"/>
            <a:ext cx="10957749" cy="4740005"/>
          </a:xfrm>
        </p:spPr>
        <p:txBody>
          <a:bodyPr/>
          <a:lstStyle/>
          <a:p>
            <a:pPr marL="0" indent="0" algn="ctr" eaLnBrk="1" hangingPunct="1">
              <a:buNone/>
            </a:pPr>
            <a:r>
              <a:rPr lang="en-US" altLang="en-US" b="1" dirty="0"/>
              <a:t>Claudia Follette, MS, RDN</a:t>
            </a:r>
          </a:p>
          <a:p>
            <a:pPr marL="0" indent="0" algn="ctr" eaLnBrk="1" hangingPunct="1">
              <a:buNone/>
            </a:pPr>
            <a:r>
              <a:rPr lang="en-US" altLang="en-US" b="1" dirty="0"/>
              <a:t>Internship Director</a:t>
            </a:r>
          </a:p>
          <a:p>
            <a:pPr marL="650229" lvl="1" indent="0" algn="ctr" eaLnBrk="1" hangingPunct="1">
              <a:buNone/>
            </a:pPr>
            <a:r>
              <a:rPr lang="en-US" altLang="en-US" dirty="0">
                <a:hlinkClick r:id="rId3"/>
              </a:rPr>
              <a:t>cfollette@oakwood.edu./</a:t>
            </a:r>
            <a:r>
              <a:rPr lang="en-US" altLang="en-US" dirty="0"/>
              <a:t> ddip@oakwood.edu</a:t>
            </a:r>
          </a:p>
          <a:p>
            <a:pPr marL="650229" lvl="1" indent="0" algn="ctr" eaLnBrk="1" hangingPunct="1">
              <a:buNone/>
            </a:pPr>
            <a:r>
              <a:rPr lang="en-US" altLang="en-US" dirty="0"/>
              <a:t>256-726-7236 / 256-726-7228</a:t>
            </a:r>
          </a:p>
          <a:p>
            <a:pPr lvl="1" eaLnBrk="1" hangingPunct="1">
              <a:buFont typeface="Wingdings" panose="05000000000000000000" pitchFamily="2" charset="2"/>
              <a:buNone/>
            </a:pPr>
            <a:endParaRPr lang="en-US" altLang="en-US" dirty="0"/>
          </a:p>
        </p:txBody>
      </p:sp>
    </p:spTree>
    <p:extLst>
      <p:ext uri="{BB962C8B-B14F-4D97-AF65-F5344CB8AC3E}">
        <p14:creationId xmlns:p14="http://schemas.microsoft.com/office/powerpoint/2010/main" val="27279589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bwMode="auto">
          <a:xfrm>
            <a:off x="650240" y="216747"/>
            <a:ext cx="11704320" cy="1779129"/>
          </a:xfrm>
        </p:spPr>
        <p:txBody>
          <a:bodyPr vert="horz" wrap="square" lIns="91440" tIns="65024" rIns="45720" bIns="65024" numCol="1" rtlCol="0" anchor="ctr" anchorCtr="0" compatLnSpc="1">
            <a:prstTxWarp prst="textNoShape">
              <a:avLst/>
            </a:prstTxWarp>
            <a:normAutofit/>
            <a:scene3d>
              <a:camera prst="orthographicFront"/>
              <a:lightRig rig="threePt" dir="t">
                <a:rot lat="0" lon="0" rev="4800000"/>
              </a:lightRig>
            </a:scene3d>
            <a:sp3d prstMaterial="matte">
              <a:bevelT w="50800" h="10160"/>
            </a:sp3d>
          </a:bodyPr>
          <a:lstStyle/>
          <a:p>
            <a:pPr eaLnBrk="1" hangingPunct="1">
              <a:defRPr/>
            </a:pPr>
            <a:r>
              <a:rPr lang="en-US"/>
              <a:t>Visit our Website</a:t>
            </a:r>
          </a:p>
        </p:txBody>
      </p:sp>
      <p:sp>
        <p:nvSpPr>
          <p:cNvPr id="45059" name="Rectangle 3"/>
          <p:cNvSpPr>
            <a:spLocks noGrp="1"/>
          </p:cNvSpPr>
          <p:nvPr>
            <p:ph idx="1"/>
          </p:nvPr>
        </p:nvSpPr>
        <p:spPr/>
        <p:txBody>
          <a:bodyPr/>
          <a:lstStyle/>
          <a:p>
            <a:pPr eaLnBrk="1" hangingPunct="1">
              <a:buFont typeface="Wingdings 2" panose="05020102010507070707" pitchFamily="18" charset="2"/>
              <a:buNone/>
            </a:pPr>
            <a:r>
              <a:rPr lang="en-US" altLang="en-US" dirty="0"/>
              <a:t>For more information, please visit our website:</a:t>
            </a:r>
          </a:p>
          <a:p>
            <a:pPr eaLnBrk="1" hangingPunct="1">
              <a:buFont typeface="Wingdings 2" panose="05020102010507070707" pitchFamily="18" charset="2"/>
              <a:buNone/>
            </a:pPr>
            <a:endParaRPr lang="en-US" altLang="en-US" dirty="0"/>
          </a:p>
          <a:p>
            <a:pPr algn="ctr" eaLnBrk="1" hangingPunct="1">
              <a:buFont typeface="Wingdings 2" panose="05020102010507070707" pitchFamily="18" charset="2"/>
              <a:buNone/>
            </a:pPr>
            <a:r>
              <a:rPr lang="en-US" altLang="en-US" dirty="0">
                <a:hlinkClick r:id="rId2"/>
              </a:rPr>
              <a:t>https://www2.oakwood.edu/dietetics-internship/</a:t>
            </a:r>
            <a:endParaRPr lang="en-US" altLang="en-US" dirty="0"/>
          </a:p>
          <a:p>
            <a:pPr algn="ctr" eaLnBrk="1" hangingPunct="1">
              <a:buFont typeface="Wingdings 2" panose="05020102010507070707" pitchFamily="18" charset="2"/>
              <a:buNone/>
            </a:pPr>
            <a:endParaRPr lang="en-US" altLang="en-US" dirty="0"/>
          </a:p>
          <a:p>
            <a:pPr eaLnBrk="1" hangingPunct="1">
              <a:buFont typeface="Wingdings 2" panose="05020102010507070707" pitchFamily="18" charset="2"/>
              <a:buNone/>
            </a:pPr>
            <a:endParaRPr lang="en-US" altLang="en-US" dirty="0"/>
          </a:p>
          <a:p>
            <a:pPr eaLnBrk="1" hangingPunct="1">
              <a:buFont typeface="Wingdings 2" panose="05020102010507070707" pitchFamily="18" charset="2"/>
              <a:buNone/>
            </a:pPr>
            <a:endParaRPr lang="en-US" altLang="en-US" dirty="0"/>
          </a:p>
        </p:txBody>
      </p:sp>
    </p:spTree>
    <p:extLst>
      <p:ext uri="{BB962C8B-B14F-4D97-AF65-F5344CB8AC3E}">
        <p14:creationId xmlns:p14="http://schemas.microsoft.com/office/powerpoint/2010/main" val="26002710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818146" y="723748"/>
            <a:ext cx="11704320" cy="3383556"/>
          </a:xfrm>
        </p:spPr>
        <p:txBody>
          <a:bodyPr>
            <a:normAutofit lnSpcReduction="10000"/>
          </a:bodyPr>
          <a:lstStyle/>
          <a:p>
            <a:pPr algn="ctr" eaLnBrk="1" hangingPunct="1">
              <a:buFont typeface="Wingdings 2" panose="05020102010507070707" pitchFamily="18" charset="2"/>
              <a:buNone/>
            </a:pPr>
            <a:endParaRPr lang="en-US" altLang="en-US" sz="1707" b="1" dirty="0">
              <a:latin typeface="Bell MT" panose="02020503060305020303" pitchFamily="18" charset="0"/>
            </a:endParaRPr>
          </a:p>
          <a:p>
            <a:pPr algn="ctr" eaLnBrk="1" hangingPunct="1">
              <a:buFont typeface="Wingdings 2" panose="05020102010507070707" pitchFamily="18" charset="2"/>
              <a:buNone/>
            </a:pPr>
            <a:endParaRPr lang="en-US" altLang="en-US" sz="7680" b="1" dirty="0">
              <a:latin typeface="Bell MT" panose="02020503060305020303" pitchFamily="18" charset="0"/>
            </a:endParaRPr>
          </a:p>
          <a:p>
            <a:pPr algn="ctr" eaLnBrk="1" hangingPunct="1">
              <a:buFont typeface="Wingdings 2" panose="05020102010507070707" pitchFamily="18" charset="2"/>
              <a:buNone/>
            </a:pPr>
            <a:r>
              <a:rPr lang="en-US" altLang="en-US" sz="7680" b="1" dirty="0">
                <a:latin typeface="Bell MT" panose="02020503060305020303" pitchFamily="18" charset="0"/>
              </a:rPr>
              <a:t>Question and Answer</a:t>
            </a:r>
          </a:p>
        </p:txBody>
      </p:sp>
      <p:sp>
        <p:nvSpPr>
          <p:cNvPr id="4" name="Rectangle 3"/>
          <p:cNvSpPr/>
          <p:nvPr/>
        </p:nvSpPr>
        <p:spPr>
          <a:xfrm>
            <a:off x="1039181" y="5052204"/>
            <a:ext cx="11262249" cy="1274195"/>
          </a:xfrm>
          <a:prstGeom prst="rect">
            <a:avLst/>
          </a:prstGeom>
          <a:noFill/>
        </p:spPr>
        <p:txBody>
          <a:bodyPr wrap="none">
            <a:spAutoFit/>
          </a:bodyPr>
          <a:lstStyle/>
          <a:p>
            <a:pPr defTabSz="1300460" rtl="0">
              <a:defRPr/>
            </a:pPr>
            <a:r>
              <a:rPr lang="en-US" sz="7680" b="1" kern="1200" spc="427" dirty="0">
                <a:ln w="11430" cmpd="sng">
                  <a:solidFill>
                    <a:srgbClr val="F0AD00">
                      <a:tint val="10000"/>
                    </a:srgbClr>
                  </a:solidFill>
                  <a:prstDash val="solid"/>
                  <a:miter lim="800000"/>
                </a:ln>
                <a:gradFill>
                  <a:gsLst>
                    <a:gs pos="10000">
                      <a:srgbClr val="F0AD00">
                        <a:tint val="83000"/>
                        <a:shade val="100000"/>
                        <a:satMod val="200000"/>
                      </a:srgbClr>
                    </a:gs>
                    <a:gs pos="75000">
                      <a:srgbClr val="F0AD00">
                        <a:tint val="100000"/>
                        <a:shade val="50000"/>
                        <a:satMod val="150000"/>
                      </a:srgbClr>
                    </a:gs>
                  </a:gsLst>
                  <a:lin ang="5400000"/>
                </a:gradFill>
                <a:effectLst>
                  <a:glow rad="45500">
                    <a:srgbClr val="F0AD00">
                      <a:satMod val="220000"/>
                      <a:alpha val="35000"/>
                    </a:srgbClr>
                  </a:glow>
                </a:effectLst>
                <a:latin typeface="Corbel"/>
                <a:ea typeface="+mn-ea"/>
                <a:cs typeface="Arial" panose="020B0604020202020204" pitchFamily="34" charset="0"/>
              </a:rPr>
              <a:t>Thank you, Preceptors!</a:t>
            </a:r>
          </a:p>
        </p:txBody>
      </p:sp>
    </p:spTree>
    <p:extLst>
      <p:ext uri="{BB962C8B-B14F-4D97-AF65-F5344CB8AC3E}">
        <p14:creationId xmlns:p14="http://schemas.microsoft.com/office/powerpoint/2010/main" val="427909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xEl>
                                              <p:pRg st="0" end="0"/>
                                            </p:txEl>
                                          </p:spTgt>
                                        </p:tgtEl>
                                        <p:attrNameLst>
                                          <p:attrName>ppt_x</p:attrName>
                                          <p:attrName>ppt_y</p:attrName>
                                        </p:attrNameLst>
                                      </p:cBhvr>
                                    </p:animMotion>
                                    <p:animRot by="1500000">
                                      <p:cBhvr>
                                        <p:cTn id="7" dur="125" fill="hold">
                                          <p:stCondLst>
                                            <p:cond delay="0"/>
                                          </p:stCondLst>
                                        </p:cTn>
                                        <p:tgtEl>
                                          <p:spTgt spid="4">
                                            <p:txEl>
                                              <p:pRg st="0" end="0"/>
                                            </p:txEl>
                                          </p:spTgt>
                                        </p:tgtEl>
                                        <p:attrNameLst>
                                          <p:attrName>r</p:attrName>
                                        </p:attrNameLst>
                                      </p:cBhvr>
                                    </p:animRot>
                                    <p:animRot by="-1500000">
                                      <p:cBhvr>
                                        <p:cTn id="8" dur="125" fill="hold">
                                          <p:stCondLst>
                                            <p:cond delay="125"/>
                                          </p:stCondLst>
                                        </p:cTn>
                                        <p:tgtEl>
                                          <p:spTgt spid="4">
                                            <p:txEl>
                                              <p:pRg st="0" end="0"/>
                                            </p:txEl>
                                          </p:spTgt>
                                        </p:tgtEl>
                                        <p:attrNameLst>
                                          <p:attrName>r</p:attrName>
                                        </p:attrNameLst>
                                      </p:cBhvr>
                                    </p:animRot>
                                    <p:animRot by="-1500000">
                                      <p:cBhvr>
                                        <p:cTn id="9" dur="125" fill="hold">
                                          <p:stCondLst>
                                            <p:cond delay="250"/>
                                          </p:stCondLst>
                                        </p:cTn>
                                        <p:tgtEl>
                                          <p:spTgt spid="4">
                                            <p:txEl>
                                              <p:pRg st="0" end="0"/>
                                            </p:txEl>
                                          </p:spTgt>
                                        </p:tgtEl>
                                        <p:attrNameLst>
                                          <p:attrName>r</p:attrName>
                                        </p:attrNameLst>
                                      </p:cBhvr>
                                    </p:animRot>
                                    <p:animRot by="1500000">
                                      <p:cBhvr>
                                        <p:cTn id="10" dur="125" fill="hold">
                                          <p:stCondLst>
                                            <p:cond delay="375"/>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15FF890B-3CE7-403A-AECE-2DE04FC7AF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0866" y="0"/>
            <a:ext cx="2599267" cy="9753600"/>
            <a:chOff x="1320800" y="0"/>
            <a:chExt cx="2436813" cy="6858001"/>
          </a:xfrm>
        </p:grpSpPr>
        <p:sp>
          <p:nvSpPr>
            <p:cNvPr id="19" name="Freeform 6">
              <a:extLst>
                <a:ext uri="{FF2B5EF4-FFF2-40B4-BE49-F238E27FC236}">
                  <a16:creationId xmlns:a16="http://schemas.microsoft.com/office/drawing/2014/main" id="{99A4E160-6CFD-4514-9E20-CA6692CCD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3DCD16F5-8D15-45FD-BA62-ADAC08183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1" name="Freeform 8">
              <a:extLst>
                <a:ext uri="{FF2B5EF4-FFF2-40B4-BE49-F238E27FC236}">
                  <a16:creationId xmlns:a16="http://schemas.microsoft.com/office/drawing/2014/main" id="{E7CFAF28-6FDA-4C2C-BE51-123D1115F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2" name="Freeform 9">
              <a:extLst>
                <a:ext uri="{FF2B5EF4-FFF2-40B4-BE49-F238E27FC236}">
                  <a16:creationId xmlns:a16="http://schemas.microsoft.com/office/drawing/2014/main" id="{1FD12703-0627-4991-B2A4-F96519F90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A5758E0B-DF61-40A8-B765-BC6841906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3E063A1F-9566-4436-B4E3-2890FBBC2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pSp>
        <p:nvGrpSpPr>
          <p:cNvPr id="26" name="Group 25">
            <a:extLst>
              <a:ext uri="{FF2B5EF4-FFF2-40B4-BE49-F238E27FC236}">
                <a16:creationId xmlns:a16="http://schemas.microsoft.com/office/drawing/2014/main" id="{9681DF40-19E9-44F1-A30A-33AC0A7047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0866" y="0"/>
            <a:ext cx="2599267" cy="9753600"/>
            <a:chOff x="1320800" y="0"/>
            <a:chExt cx="2436813" cy="6858001"/>
          </a:xfrm>
        </p:grpSpPr>
        <p:sp>
          <p:nvSpPr>
            <p:cNvPr id="27" name="Freeform 6">
              <a:extLst>
                <a:ext uri="{FF2B5EF4-FFF2-40B4-BE49-F238E27FC236}">
                  <a16:creationId xmlns:a16="http://schemas.microsoft.com/office/drawing/2014/main" id="{B5A56C18-147A-4566-B13D-C49A40E3D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8" name="Freeform 7">
              <a:extLst>
                <a:ext uri="{FF2B5EF4-FFF2-40B4-BE49-F238E27FC236}">
                  <a16:creationId xmlns:a16="http://schemas.microsoft.com/office/drawing/2014/main" id="{2FFEA641-7F0D-41D1-A13F-A5A8F7667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9" name="Freeform 8">
              <a:extLst>
                <a:ext uri="{FF2B5EF4-FFF2-40B4-BE49-F238E27FC236}">
                  <a16:creationId xmlns:a16="http://schemas.microsoft.com/office/drawing/2014/main" id="{4D7FF27C-9183-425B-8BAB-7FC5A5B4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0" name="Freeform 9">
              <a:extLst>
                <a:ext uri="{FF2B5EF4-FFF2-40B4-BE49-F238E27FC236}">
                  <a16:creationId xmlns:a16="http://schemas.microsoft.com/office/drawing/2014/main" id="{A8EF86AB-80F9-40E7-8DC2-DB7FAB5AF8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1" name="Freeform 10">
              <a:extLst>
                <a:ext uri="{FF2B5EF4-FFF2-40B4-BE49-F238E27FC236}">
                  <a16:creationId xmlns:a16="http://schemas.microsoft.com/office/drawing/2014/main" id="{3BFC2A5D-0701-4890-A2EC-70C2CC28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2" name="Freeform 11">
              <a:extLst>
                <a:ext uri="{FF2B5EF4-FFF2-40B4-BE49-F238E27FC236}">
                  <a16:creationId xmlns:a16="http://schemas.microsoft.com/office/drawing/2014/main" id="{AA343A51-8CD2-4C41-803E-B3604A310F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3" name="Title 12">
            <a:extLst>
              <a:ext uri="{FF2B5EF4-FFF2-40B4-BE49-F238E27FC236}">
                <a16:creationId xmlns:a16="http://schemas.microsoft.com/office/drawing/2014/main" id="{08BBDC66-698A-797F-FD0B-31215DE1A861}"/>
              </a:ext>
            </a:extLst>
          </p:cNvPr>
          <p:cNvSpPr>
            <a:spLocks noGrp="1"/>
          </p:cNvSpPr>
          <p:nvPr>
            <p:ph type="title"/>
          </p:nvPr>
        </p:nvSpPr>
        <p:spPr>
          <a:xfrm>
            <a:off x="1583265" y="975360"/>
            <a:ext cx="6167177" cy="2492585"/>
          </a:xfrm>
        </p:spPr>
        <p:txBody>
          <a:bodyPr vert="horz" lIns="91440" tIns="45720" rIns="91440" bIns="45720" rtlCol="0" anchor="ctr">
            <a:normAutofit/>
          </a:bodyPr>
          <a:lstStyle/>
          <a:p>
            <a:pPr defTabSz="457200"/>
            <a:r>
              <a:rPr lang="en-US" sz="4000" dirty="0"/>
              <a:t>Meet Our Team</a:t>
            </a:r>
            <a:br>
              <a:rPr lang="en-US" sz="4000" dirty="0"/>
            </a:br>
            <a:r>
              <a:rPr lang="en-US" sz="4000" dirty="0"/>
              <a:t>Nutrition Faculty</a:t>
            </a:r>
          </a:p>
        </p:txBody>
      </p:sp>
      <p:sp>
        <p:nvSpPr>
          <p:cNvPr id="3" name="Text Placeholder 2">
            <a:extLst>
              <a:ext uri="{FF2B5EF4-FFF2-40B4-BE49-F238E27FC236}">
                <a16:creationId xmlns:a16="http://schemas.microsoft.com/office/drawing/2014/main" id="{F6403EDD-C235-FF9E-50A1-35C9D41CB287}"/>
              </a:ext>
            </a:extLst>
          </p:cNvPr>
          <p:cNvSpPr>
            <a:spLocks noGrp="1"/>
          </p:cNvSpPr>
          <p:nvPr>
            <p:ph type="body" sz="half" idx="1"/>
          </p:nvPr>
        </p:nvSpPr>
        <p:spPr>
          <a:xfrm>
            <a:off x="1352973" y="3188043"/>
            <a:ext cx="6743562" cy="3632887"/>
          </a:xfrm>
        </p:spPr>
        <p:txBody>
          <a:bodyPr vert="horz" lIns="91440" tIns="45720" rIns="91440" bIns="45720" rtlCol="0" anchor="ctr">
            <a:normAutofit/>
          </a:bodyPr>
          <a:lstStyle/>
          <a:p>
            <a:pPr marL="0" indent="0" defTabSz="457200">
              <a:spcAft>
                <a:spcPts val="600"/>
              </a:spcAft>
              <a:buNone/>
            </a:pPr>
            <a:r>
              <a:rPr lang="en-US" sz="3000" b="1" dirty="0"/>
              <a:t>Rachael Martin, MS, RDN, LDN, CEDRD</a:t>
            </a:r>
          </a:p>
          <a:p>
            <a:pPr marL="0" indent="0" algn="ctr" defTabSz="457200">
              <a:spcAft>
                <a:spcPts val="600"/>
              </a:spcAft>
              <a:buNone/>
            </a:pPr>
            <a:r>
              <a:rPr lang="en-US" sz="3000" i="1" dirty="0"/>
              <a:t>Adjunct Faculty</a:t>
            </a:r>
          </a:p>
          <a:p>
            <a:pPr marL="0" indent="0" algn="ctr" defTabSz="457200">
              <a:spcAft>
                <a:spcPts val="600"/>
              </a:spcAft>
              <a:buNone/>
            </a:pPr>
            <a:r>
              <a:rPr lang="en-US" dirty="0"/>
              <a:t> </a:t>
            </a:r>
            <a:r>
              <a:rPr lang="en-US" sz="3000" dirty="0"/>
              <a:t>rmartin@oakwood.edu</a:t>
            </a:r>
          </a:p>
          <a:p>
            <a:pPr marL="0" indent="0" algn="ctr" defTabSz="457200">
              <a:spcAft>
                <a:spcPts val="600"/>
              </a:spcAft>
              <a:buNone/>
            </a:pPr>
            <a:r>
              <a:rPr lang="en-US" sz="3000" dirty="0"/>
              <a:t>256-726-7228</a:t>
            </a:r>
          </a:p>
        </p:txBody>
      </p:sp>
      <p:sp>
        <p:nvSpPr>
          <p:cNvPr id="34" name="Rounded Rectangle 16">
            <a:extLst>
              <a:ext uri="{FF2B5EF4-FFF2-40B4-BE49-F238E27FC236}">
                <a16:creationId xmlns:a16="http://schemas.microsoft.com/office/drawing/2014/main" id="{DB4E7E40-6469-444C-A3D7-A32F553AA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6536" y="922924"/>
            <a:ext cx="4173355" cy="7441015"/>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A person smiling for the camera&#10;&#10;Description automatically generated with medium confidence">
            <a:extLst>
              <a:ext uri="{FF2B5EF4-FFF2-40B4-BE49-F238E27FC236}">
                <a16:creationId xmlns:a16="http://schemas.microsoft.com/office/drawing/2014/main" id="{4349F182-9BFE-DD6C-DFFD-9668DFB03194}"/>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14458" t="19023" r="14447" b="16388"/>
          <a:stretch/>
        </p:blipFill>
        <p:spPr>
          <a:xfrm>
            <a:off x="8462163" y="1655805"/>
            <a:ext cx="3442099" cy="5923555"/>
          </a:xfrm>
          <a:prstGeom prst="rect">
            <a:avLst/>
          </a:prstGeom>
        </p:spPr>
      </p:pic>
    </p:spTree>
    <p:extLst>
      <p:ext uri="{BB962C8B-B14F-4D97-AF65-F5344CB8AC3E}">
        <p14:creationId xmlns:p14="http://schemas.microsoft.com/office/powerpoint/2010/main" val="898415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15FF890B-3CE7-403A-AECE-2DE04FC7AF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0866" y="0"/>
            <a:ext cx="2599267" cy="9753600"/>
            <a:chOff x="1320800" y="0"/>
            <a:chExt cx="2436813" cy="6858001"/>
          </a:xfrm>
        </p:grpSpPr>
        <p:sp>
          <p:nvSpPr>
            <p:cNvPr id="44" name="Freeform 6">
              <a:extLst>
                <a:ext uri="{FF2B5EF4-FFF2-40B4-BE49-F238E27FC236}">
                  <a16:creationId xmlns:a16="http://schemas.microsoft.com/office/drawing/2014/main" id="{99A4E160-6CFD-4514-9E20-CA6692CCD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5" name="Freeform 7">
              <a:extLst>
                <a:ext uri="{FF2B5EF4-FFF2-40B4-BE49-F238E27FC236}">
                  <a16:creationId xmlns:a16="http://schemas.microsoft.com/office/drawing/2014/main" id="{3DCD16F5-8D15-45FD-BA62-ADAC08183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46" name="Freeform 8">
              <a:extLst>
                <a:ext uri="{FF2B5EF4-FFF2-40B4-BE49-F238E27FC236}">
                  <a16:creationId xmlns:a16="http://schemas.microsoft.com/office/drawing/2014/main" id="{E7CFAF28-6FDA-4C2C-BE51-123D1115F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7" name="Freeform 9">
              <a:extLst>
                <a:ext uri="{FF2B5EF4-FFF2-40B4-BE49-F238E27FC236}">
                  <a16:creationId xmlns:a16="http://schemas.microsoft.com/office/drawing/2014/main" id="{1FD12703-0627-4991-B2A4-F96519F90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8" name="Freeform 10">
              <a:extLst>
                <a:ext uri="{FF2B5EF4-FFF2-40B4-BE49-F238E27FC236}">
                  <a16:creationId xmlns:a16="http://schemas.microsoft.com/office/drawing/2014/main" id="{A5758E0B-DF61-40A8-B765-BC6841906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9" name="Freeform 11">
              <a:extLst>
                <a:ext uri="{FF2B5EF4-FFF2-40B4-BE49-F238E27FC236}">
                  <a16:creationId xmlns:a16="http://schemas.microsoft.com/office/drawing/2014/main" id="{3E063A1F-9566-4436-B4E3-2890FBBC2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560C51A6-FEBE-4A83-BD0C-3CB720F5EDAA}"/>
              </a:ext>
            </a:extLst>
          </p:cNvPr>
          <p:cNvSpPr>
            <a:spLocks noGrp="1"/>
          </p:cNvSpPr>
          <p:nvPr>
            <p:ph sz="half" idx="1"/>
          </p:nvPr>
        </p:nvSpPr>
        <p:spPr>
          <a:xfrm>
            <a:off x="1352973" y="3793065"/>
            <a:ext cx="6290147" cy="4443308"/>
          </a:xfrm>
        </p:spPr>
        <p:txBody>
          <a:bodyPr vert="horz" lIns="91440" tIns="45720" rIns="91440" bIns="45720" rtlCol="0" anchor="t">
            <a:normAutofit/>
          </a:bodyPr>
          <a:lstStyle/>
          <a:p>
            <a:pPr marL="0" indent="0" defTabSz="457200">
              <a:spcAft>
                <a:spcPts val="600"/>
              </a:spcAft>
              <a:buNone/>
            </a:pPr>
            <a:r>
              <a:rPr lang="en-US" sz="3000" b="1" dirty="0"/>
              <a:t>Ms. Juliana Draper, RDN, LD, CDCES</a:t>
            </a:r>
          </a:p>
          <a:p>
            <a:pPr marL="0" indent="0" algn="ctr" defTabSz="457200">
              <a:spcAft>
                <a:spcPts val="600"/>
              </a:spcAft>
              <a:buNone/>
            </a:pPr>
            <a:r>
              <a:rPr lang="en-US" sz="3000" i="1" dirty="0"/>
              <a:t>Distance Dietetic Internship Program Administrative Coordinator</a:t>
            </a:r>
          </a:p>
          <a:p>
            <a:pPr marL="0" indent="0" algn="ctr" defTabSz="457200">
              <a:spcAft>
                <a:spcPts val="600"/>
              </a:spcAft>
              <a:buNone/>
            </a:pPr>
            <a:r>
              <a:rPr lang="en-US" sz="3000" i="1" dirty="0"/>
              <a:t>Adjunct Faculty</a:t>
            </a:r>
          </a:p>
          <a:p>
            <a:pPr marL="0" indent="0" algn="ctr" defTabSz="457200">
              <a:spcAft>
                <a:spcPts val="600"/>
              </a:spcAft>
              <a:buNone/>
            </a:pPr>
            <a:r>
              <a:rPr lang="en-US" sz="3000" i="1" dirty="0"/>
              <a:t>jdraper@oakwood.edu</a:t>
            </a:r>
          </a:p>
          <a:p>
            <a:pPr defTabSz="457200">
              <a:spcAft>
                <a:spcPts val="600"/>
              </a:spcAft>
            </a:pPr>
            <a:endParaRPr lang="en-US" sz="2000" dirty="0"/>
          </a:p>
        </p:txBody>
      </p:sp>
      <p:pic>
        <p:nvPicPr>
          <p:cNvPr id="6" name="Content Placeholder 5">
            <a:extLst>
              <a:ext uri="{FF2B5EF4-FFF2-40B4-BE49-F238E27FC236}">
                <a16:creationId xmlns:a16="http://schemas.microsoft.com/office/drawing/2014/main" id="{A5DEFC32-765F-42FF-96B5-CF0FB024CFBD}"/>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t="825" r="1" b="16076"/>
          <a:stretch/>
        </p:blipFill>
        <p:spPr>
          <a:xfrm>
            <a:off x="7856481" y="1517229"/>
            <a:ext cx="4327281" cy="6719144"/>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7" name="Title 12">
            <a:extLst>
              <a:ext uri="{FF2B5EF4-FFF2-40B4-BE49-F238E27FC236}">
                <a16:creationId xmlns:a16="http://schemas.microsoft.com/office/drawing/2014/main" id="{1BDF67A7-5E71-8069-F081-726DD70D122A}"/>
              </a:ext>
            </a:extLst>
          </p:cNvPr>
          <p:cNvSpPr>
            <a:spLocks noGrp="1"/>
          </p:cNvSpPr>
          <p:nvPr>
            <p:ph type="title"/>
          </p:nvPr>
        </p:nvSpPr>
        <p:spPr>
          <a:xfrm>
            <a:off x="2082800" y="1517228"/>
            <a:ext cx="4738130" cy="1950718"/>
          </a:xfrm>
        </p:spPr>
        <p:txBody>
          <a:bodyPr vert="horz" lIns="91440" tIns="45720" rIns="91440" bIns="45720" rtlCol="0" anchor="ctr">
            <a:normAutofit/>
          </a:bodyPr>
          <a:lstStyle/>
          <a:p>
            <a:pPr defTabSz="457200"/>
            <a:r>
              <a:rPr lang="en-US" sz="4000" dirty="0"/>
              <a:t>Meet Our Team</a:t>
            </a:r>
            <a:br>
              <a:rPr lang="en-US" sz="4000" dirty="0"/>
            </a:br>
            <a:r>
              <a:rPr lang="en-US" sz="4000" dirty="0"/>
              <a:t>Nutrition Faculty</a:t>
            </a:r>
          </a:p>
        </p:txBody>
      </p:sp>
    </p:spTree>
    <p:extLst>
      <p:ext uri="{BB962C8B-B14F-4D97-AF65-F5344CB8AC3E}">
        <p14:creationId xmlns:p14="http://schemas.microsoft.com/office/powerpoint/2010/main" val="108205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5FF890B-3CE7-403A-AECE-2DE04FC7AF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0866" y="0"/>
            <a:ext cx="2599267" cy="9753600"/>
            <a:chOff x="1320800" y="0"/>
            <a:chExt cx="2436813" cy="6858001"/>
          </a:xfrm>
        </p:grpSpPr>
        <p:sp>
          <p:nvSpPr>
            <p:cNvPr id="11" name="Freeform 6">
              <a:extLst>
                <a:ext uri="{FF2B5EF4-FFF2-40B4-BE49-F238E27FC236}">
                  <a16:creationId xmlns:a16="http://schemas.microsoft.com/office/drawing/2014/main" id="{99A4E160-6CFD-4514-9E20-CA6692CCD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2" name="Freeform 7">
              <a:extLst>
                <a:ext uri="{FF2B5EF4-FFF2-40B4-BE49-F238E27FC236}">
                  <a16:creationId xmlns:a16="http://schemas.microsoft.com/office/drawing/2014/main" id="{3DCD16F5-8D15-45FD-BA62-ADAC08183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3" name="Freeform 8">
              <a:extLst>
                <a:ext uri="{FF2B5EF4-FFF2-40B4-BE49-F238E27FC236}">
                  <a16:creationId xmlns:a16="http://schemas.microsoft.com/office/drawing/2014/main" id="{E7CFAF28-6FDA-4C2C-BE51-123D1115F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 name="Freeform 9">
              <a:extLst>
                <a:ext uri="{FF2B5EF4-FFF2-40B4-BE49-F238E27FC236}">
                  <a16:creationId xmlns:a16="http://schemas.microsoft.com/office/drawing/2014/main" id="{1FD12703-0627-4991-B2A4-F96519F90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 name="Freeform 10">
              <a:extLst>
                <a:ext uri="{FF2B5EF4-FFF2-40B4-BE49-F238E27FC236}">
                  <a16:creationId xmlns:a16="http://schemas.microsoft.com/office/drawing/2014/main" id="{A5758E0B-DF61-40A8-B765-BC6841906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6" name="Freeform 11">
              <a:extLst>
                <a:ext uri="{FF2B5EF4-FFF2-40B4-BE49-F238E27FC236}">
                  <a16:creationId xmlns:a16="http://schemas.microsoft.com/office/drawing/2014/main" id="{3E063A1F-9566-4436-B4E3-2890FBBC2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p:cNvSpPr>
            <a:spLocks noGrp="1"/>
          </p:cNvSpPr>
          <p:nvPr>
            <p:ph type="title"/>
          </p:nvPr>
        </p:nvSpPr>
        <p:spPr>
          <a:xfrm>
            <a:off x="1969346" y="925932"/>
            <a:ext cx="4159605" cy="2307163"/>
          </a:xfrm>
        </p:spPr>
        <p:txBody>
          <a:bodyPr vert="horz" lIns="91440" tIns="45720" rIns="91440" bIns="45720" rtlCol="0" anchor="ctr">
            <a:normAutofit/>
          </a:bodyPr>
          <a:lstStyle/>
          <a:p>
            <a:pPr defTabSz="457200"/>
            <a:r>
              <a:rPr lang="en-US" sz="4000" dirty="0"/>
              <a:t>Meet our Team</a:t>
            </a:r>
            <a:br>
              <a:rPr lang="en-US" sz="4000" dirty="0"/>
            </a:br>
            <a:r>
              <a:rPr lang="en-US" sz="4000" dirty="0"/>
              <a:t>Internship Faculty</a:t>
            </a:r>
          </a:p>
        </p:txBody>
      </p:sp>
      <p:sp>
        <p:nvSpPr>
          <p:cNvPr id="5" name="Text Placeholder 4"/>
          <p:cNvSpPr>
            <a:spLocks noGrp="1"/>
          </p:cNvSpPr>
          <p:nvPr>
            <p:ph type="body" sz="half" idx="1"/>
          </p:nvPr>
        </p:nvSpPr>
        <p:spPr>
          <a:xfrm>
            <a:off x="1471507" y="3233095"/>
            <a:ext cx="7019418" cy="5003278"/>
          </a:xfrm>
        </p:spPr>
        <p:txBody>
          <a:bodyPr vert="horz" lIns="91440" tIns="45720" rIns="91440" bIns="45720" rtlCol="0" anchor="ctr">
            <a:normAutofit/>
          </a:bodyPr>
          <a:lstStyle/>
          <a:p>
            <a:pPr marL="0" indent="0" defTabSz="457200">
              <a:spcAft>
                <a:spcPts val="600"/>
              </a:spcAft>
              <a:buNone/>
            </a:pPr>
            <a:r>
              <a:rPr lang="en-US" sz="3000" b="1" dirty="0"/>
              <a:t>Dr. Sherine Brown-Fraser, PH.D., RD, CPT</a:t>
            </a:r>
          </a:p>
          <a:p>
            <a:pPr marL="0" indent="0" algn="ctr" defTabSz="457200">
              <a:spcAft>
                <a:spcPts val="600"/>
              </a:spcAft>
              <a:buNone/>
            </a:pPr>
            <a:r>
              <a:rPr lang="en-US" sz="3000" i="1" dirty="0"/>
              <a:t>Professor and Chair, Nutrition &amp; Dietetics Department, DPD Director</a:t>
            </a:r>
          </a:p>
          <a:p>
            <a:pPr marL="0" indent="0" algn="ctr" defTabSz="457200">
              <a:spcAft>
                <a:spcPts val="600"/>
              </a:spcAft>
              <a:buNone/>
            </a:pPr>
            <a:r>
              <a:rPr lang="en-US" sz="3000" i="1" dirty="0">
                <a:hlinkClick r:id="rId3"/>
              </a:rPr>
              <a:t>sfraser@oakwood.edu</a:t>
            </a:r>
            <a:endParaRPr lang="en-US" sz="3000" i="1" dirty="0"/>
          </a:p>
          <a:p>
            <a:pPr marL="0" indent="0" algn="ctr" defTabSz="457200">
              <a:spcAft>
                <a:spcPts val="600"/>
              </a:spcAft>
              <a:buNone/>
            </a:pPr>
            <a:r>
              <a:rPr lang="en-US" sz="3000" i="1" dirty="0"/>
              <a:t>256-726-7219</a:t>
            </a:r>
          </a:p>
          <a:p>
            <a:pPr marL="0" indent="0" defTabSz="457200">
              <a:spcAft>
                <a:spcPts val="600"/>
              </a:spcAft>
            </a:pPr>
            <a:endParaRPr lang="en-US" dirty="0"/>
          </a:p>
          <a:p>
            <a:pPr marL="0" indent="0" defTabSz="457200">
              <a:spcAft>
                <a:spcPts val="600"/>
              </a:spcAft>
            </a:pPr>
            <a:endParaRPr lang="en-US" dirty="0"/>
          </a:p>
        </p:txBody>
      </p:sp>
      <p:pic>
        <p:nvPicPr>
          <p:cNvPr id="4" name="Picture 2">
            <a:extLst>
              <a:ext uri="{FF2B5EF4-FFF2-40B4-BE49-F238E27FC236}">
                <a16:creationId xmlns:a16="http://schemas.microsoft.com/office/drawing/2014/main" id="{2358CE34-06F0-4984-8855-9000A4CAF55C}"/>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8822818" y="1507524"/>
            <a:ext cx="3694302" cy="6707389"/>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28818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Program Overview</a:t>
            </a:r>
            <a:br>
              <a:rPr lang="en-US" dirty="0"/>
            </a:br>
            <a:r>
              <a:rPr lang="en-US" dirty="0"/>
              <a:t>Calendar</a:t>
            </a:r>
          </a:p>
        </p:txBody>
      </p:sp>
      <p:sp>
        <p:nvSpPr>
          <p:cNvPr id="22531" name="Content Placeholder 2"/>
          <p:cNvSpPr>
            <a:spLocks noGrp="1"/>
          </p:cNvSpPr>
          <p:nvPr>
            <p:ph idx="1"/>
          </p:nvPr>
        </p:nvSpPr>
        <p:spPr/>
        <p:txBody>
          <a:bodyPr/>
          <a:lstStyle/>
          <a:p>
            <a:pPr eaLnBrk="1" hangingPunct="1"/>
            <a:r>
              <a:rPr lang="en-US" altLang="en-US" dirty="0"/>
              <a:t>Rotations begin in July</a:t>
            </a:r>
          </a:p>
          <a:p>
            <a:pPr eaLnBrk="1" hangingPunct="1"/>
            <a:endParaRPr lang="en-US" altLang="en-US" dirty="0"/>
          </a:p>
          <a:p>
            <a:pPr eaLnBrk="1" hangingPunct="1">
              <a:buFont typeface="Wingdings 2" panose="05020102010507070707" pitchFamily="18" charset="2"/>
              <a:buNone/>
            </a:pPr>
            <a:r>
              <a:rPr lang="en-US" altLang="en-US" dirty="0"/>
              <a:t>*Interns cannot begin supervised practice until Oakwood University Internship Program has a signed Affiliation Agreement from your facility! </a:t>
            </a:r>
          </a:p>
          <a:p>
            <a:pPr algn="ctr" eaLnBrk="1" hangingPunct="1">
              <a:buFont typeface="Wingdings 2" panose="05020102010507070707" pitchFamily="18" charset="2"/>
              <a:buNone/>
            </a:pPr>
            <a:endParaRPr lang="en-US" altLang="en-US" dirty="0"/>
          </a:p>
          <a:p>
            <a:pPr eaLnBrk="1" hangingPunct="1">
              <a:buFont typeface="Wingdings 2" panose="05020102010507070707" pitchFamily="18" charset="2"/>
              <a:buNone/>
            </a:pPr>
            <a:endParaRPr lang="en-US" altLang="en-US" dirty="0"/>
          </a:p>
        </p:txBody>
      </p:sp>
    </p:spTree>
    <p:extLst>
      <p:ext uri="{BB962C8B-B14F-4D97-AF65-F5344CB8AC3E}">
        <p14:creationId xmlns:p14="http://schemas.microsoft.com/office/powerpoint/2010/main" val="12538714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Typeset">
  <a:themeElements>
    <a:clrScheme name="Typeset">
      <a:dk1>
        <a:srgbClr val="000000"/>
      </a:dk1>
      <a:lt1>
        <a:srgbClr val="FFFFFF"/>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Typeset">
      <a:majorFont>
        <a:latin typeface="Academy Engraved LET Plain:1.0"/>
        <a:ea typeface="Academy Engraved LET Plain:1.0"/>
        <a:cs typeface="Academy Engraved LET Plain:1.0"/>
      </a:majorFont>
      <a:minorFont>
        <a:latin typeface="Academy Engraved LET Plain:1.0"/>
        <a:ea typeface="Academy Engraved LET Plain:1.0"/>
        <a:cs typeface="Academy Engraved LET Plain:1.0"/>
      </a:minorFont>
    </a:fontScheme>
    <a:fmtScheme name="Types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12700" rotWithShape="0">
              <a:srgbClr val="000000">
                <a:alpha val="50000"/>
              </a:srgbClr>
            </a:outerShdw>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127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8C633D">
              <a:alpha val="75000"/>
            </a:srgbClr>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57554B"/>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BC0948578800B41AC83BDBA99E17B25" ma:contentTypeVersion="8" ma:contentTypeDescription="Create a new document." ma:contentTypeScope="" ma:versionID="bde4cf2d13ab971aef1164c041015444">
  <xsd:schema xmlns:xsd="http://www.w3.org/2001/XMLSchema" xmlns:xs="http://www.w3.org/2001/XMLSchema" xmlns:p="http://schemas.microsoft.com/office/2006/metadata/properties" xmlns:ns2="1129dae4-feeb-428b-9f7e-526721d9b140" xmlns:ns3="abb44d7c-9f42-4368-9ac0-586d2c5ed09e" targetNamespace="http://schemas.microsoft.com/office/2006/metadata/properties" ma:root="true" ma:fieldsID="8f3876994cca748b026c2e45efb217a8" ns2:_="" ns3:_="">
    <xsd:import namespace="1129dae4-feeb-428b-9f7e-526721d9b140"/>
    <xsd:import namespace="abb44d7c-9f42-4368-9ac0-586d2c5ed0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29dae4-feeb-428b-9f7e-526721d9b1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b44d7c-9f42-4368-9ac0-586d2c5ed09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790909-9D0F-4357-B953-969B6944D62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84B3717-85BA-4648-AE30-655A02FF65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29dae4-feeb-428b-9f7e-526721d9b140"/>
    <ds:schemaRef ds:uri="abb44d7c-9f42-4368-9ac0-586d2c5ed0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6CBEF2-CDD4-44C6-A808-716660E5AF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TM03457496[[fn=Parallax]]</Template>
  <TotalTime>704</TotalTime>
  <Words>3395</Words>
  <Application>Microsoft Office PowerPoint</Application>
  <PresentationFormat>Custom</PresentationFormat>
  <Paragraphs>398</Paragraphs>
  <Slides>53</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53</vt:i4>
      </vt:variant>
    </vt:vector>
  </HeadingPairs>
  <TitlesOfParts>
    <vt:vector size="64" baseType="lpstr">
      <vt:lpstr>Arial</vt:lpstr>
      <vt:lpstr>Avenir Roman</vt:lpstr>
      <vt:lpstr>Bell MT</vt:lpstr>
      <vt:lpstr>Calibri</vt:lpstr>
      <vt:lpstr>Charter Roman</vt:lpstr>
      <vt:lpstr>Corbel</vt:lpstr>
      <vt:lpstr>Hoefler Text</vt:lpstr>
      <vt:lpstr>Wingdings</vt:lpstr>
      <vt:lpstr>Wingdings 2</vt:lpstr>
      <vt:lpstr>Wingdings 3</vt:lpstr>
      <vt:lpstr>Parallax</vt:lpstr>
      <vt:lpstr>Oakwood university  DISTANCE Dietetic internship  preceptor training </vt:lpstr>
      <vt:lpstr>Agenda</vt:lpstr>
      <vt:lpstr>Upon Completion</vt:lpstr>
      <vt:lpstr>WELCOME</vt:lpstr>
      <vt:lpstr>Meet Our Team Nutrition Faculty</vt:lpstr>
      <vt:lpstr>Meet Our Team Nutrition Faculty</vt:lpstr>
      <vt:lpstr>Meet Our Team Nutrition Faculty</vt:lpstr>
      <vt:lpstr>Meet our Team Internship Faculty</vt:lpstr>
      <vt:lpstr>Program Overview Calendar</vt:lpstr>
      <vt:lpstr>Program Overview</vt:lpstr>
      <vt:lpstr>Program Overview</vt:lpstr>
      <vt:lpstr>Supervised Practice</vt:lpstr>
      <vt:lpstr>Supervised Practice</vt:lpstr>
      <vt:lpstr>PowerPoint Presentation</vt:lpstr>
      <vt:lpstr>Role of DI Team</vt:lpstr>
      <vt:lpstr>Role of the Intern</vt:lpstr>
      <vt:lpstr>PowerPoint Presentation</vt:lpstr>
      <vt:lpstr>Role of the Preceptor</vt:lpstr>
      <vt:lpstr>Wearing several hats</vt:lpstr>
      <vt:lpstr>Positive Characteristics of Preceptors:</vt:lpstr>
      <vt:lpstr>Positive Characteristics of Preceptors</vt:lpstr>
      <vt:lpstr>General Benefits of Precepting</vt:lpstr>
      <vt:lpstr>Benefits of Precepting OU-DDIP Interns</vt:lpstr>
      <vt:lpstr>PRECEPTING HELPFUL HINTS</vt:lpstr>
      <vt:lpstr>Teaching Professionalism: </vt:lpstr>
      <vt:lpstr>Teaching Professionalism: </vt:lpstr>
      <vt:lpstr>Site Orientation</vt:lpstr>
      <vt:lpstr>Prior to Working with Students</vt:lpstr>
      <vt:lpstr>Preceptor Style: </vt:lpstr>
      <vt:lpstr>Preceptor Style: </vt:lpstr>
      <vt:lpstr>Begin with the End in Mind</vt:lpstr>
      <vt:lpstr>Planning Learning: </vt:lpstr>
      <vt:lpstr>Planning Learning: </vt:lpstr>
      <vt:lpstr>Learning Outcomes</vt:lpstr>
      <vt:lpstr>Questions to Consider</vt:lpstr>
      <vt:lpstr>Expectations of Students</vt:lpstr>
      <vt:lpstr>Expectations of Students</vt:lpstr>
      <vt:lpstr>Evaluation of Interns: Monitoring Progress </vt:lpstr>
      <vt:lpstr>Assessment</vt:lpstr>
      <vt:lpstr>Sharing Feedback with Students: </vt:lpstr>
      <vt:lpstr> Students who Receive Regular Feedback about their Performance: </vt:lpstr>
      <vt:lpstr> Giving Feedback: </vt:lpstr>
      <vt:lpstr>Giving Feedback:</vt:lpstr>
      <vt:lpstr>Giving Feedback:</vt:lpstr>
      <vt:lpstr>Revise the Plan as Needed</vt:lpstr>
      <vt:lpstr> Characteristics of Interns </vt:lpstr>
      <vt:lpstr> Characteristics of Interns </vt:lpstr>
      <vt:lpstr>Characteristics of Preceptors that Interns View Unfavorably</vt:lpstr>
      <vt:lpstr> Characteristics of Effective Preceptors: </vt:lpstr>
      <vt:lpstr>CONCLUSION</vt:lpstr>
      <vt:lpstr>Contact Information</vt:lpstr>
      <vt:lpstr>Visit our Website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Oakwood university Dietetic internship preceptor training</dc:title>
  <dc:creator>Joycelyn Peterson</dc:creator>
  <cp:lastModifiedBy>Claudia Follette</cp:lastModifiedBy>
  <cp:revision>86</cp:revision>
  <dcterms:modified xsi:type="dcterms:W3CDTF">2022-09-20T17:05:41Z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0x0101001BC0948578800B41AC83BDBA99E17B25</vt:lpwstr>
  </property>
</Properties>
</file>